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79" r:id="rId2"/>
    <p:sldId id="267" r:id="rId3"/>
    <p:sldId id="259" r:id="rId4"/>
    <p:sldId id="270" r:id="rId5"/>
    <p:sldId id="266" r:id="rId6"/>
    <p:sldId id="261" r:id="rId7"/>
    <p:sldId id="268" r:id="rId8"/>
    <p:sldId id="262" r:id="rId9"/>
    <p:sldId id="269" r:id="rId10"/>
    <p:sldId id="272" r:id="rId11"/>
    <p:sldId id="280" r:id="rId12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67"/>
            <p14:sldId id="259"/>
            <p14:sldId id="270"/>
            <p14:sldId id="266"/>
            <p14:sldId id="261"/>
            <p14:sldId id="268"/>
            <p14:sldId id="262"/>
            <p14:sldId id="269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E9A95C"/>
    <a:srgbClr val="0C503D"/>
    <a:srgbClr val="EE8C4B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1525" autoAdjust="0"/>
  </p:normalViewPr>
  <p:slideViewPr>
    <p:cSldViewPr snapToGrid="0" snapToObjects="1">
      <p:cViewPr varScale="1">
        <p:scale>
          <a:sx n="60" d="100"/>
          <a:sy n="60" d="100"/>
        </p:scale>
        <p:origin x="1368" y="44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0-424D-B917-1DA0638EE873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F0-424D-B917-1DA0638EE873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F0-424D-B917-1DA0638EE8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F0-424D-B917-1DA0638EE8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F0-424D-B917-1DA0638EE87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F0-424D-B917-1DA0638EE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63247</c:v>
                </c:pt>
                <c:pt idx="1">
                  <c:v>31069</c:v>
                </c:pt>
                <c:pt idx="2">
                  <c:v>28063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0-424D-B917-1DA0638EE8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6-1E4F-B8AA-4A554744B198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6-1E4F-B8AA-4A554744B198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66-1E4F-B8AA-4A554744B1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6-1E4F-B8AA-4A554744B1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66-1E4F-B8AA-4A554744B1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66-1E4F-B8AA-4A554744B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741</c:v>
                </c:pt>
                <c:pt idx="1">
                  <c:v>280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6-1E4F-B8AA-4A554744B1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307</c:v>
                </c:pt>
                <c:pt idx="1">
                  <c:v>261</c:v>
                </c:pt>
                <c:pt idx="2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2B-FB48-A06E-0F0D7A82C8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2B-FB48-A06E-0F0D7A82C8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2B-FB48-A06E-0F0D7A82C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CONTAGIADOS DE 0 A 17 AÑOS </a:t>
            </a:r>
            <a:br>
              <a:rPr lang="es-PE" sz="1600" dirty="0"/>
            </a:br>
            <a:r>
              <a:rPr lang="es-PE" sz="1400" dirty="0"/>
              <a:t>(datos acumulados)</a:t>
            </a:r>
            <a:endParaRPr lang="es-PE" sz="1600" dirty="0"/>
          </a:p>
        </c:rich>
      </c:tx>
      <c:layout>
        <c:manualLayout>
          <c:xMode val="edge"/>
          <c:yMode val="edge"/>
          <c:x val="0.22361991825257455"/>
          <c:y val="2.815084419283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848551472057457E-2"/>
          <c:y val="3.4632631483283494E-2"/>
          <c:w val="0.93151448527942549"/>
          <c:h val="0.808254182173644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140043015214064E-2"/>
                  <c:y val="-2.734843430324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D-4078-8113-850D069FBE1F}"/>
                </c:ext>
              </c:extLst>
            </c:dLbl>
            <c:dLbl>
              <c:idx val="1"/>
              <c:layout>
                <c:manualLayout>
                  <c:x val="-3.5806711641635354E-2"/>
                  <c:y val="-4.4238940818945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C34842-6836-4969-9388-14BF2ECB408B}" type="VALUE">
                      <a:rPr lang="en-US" sz="10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92F-4750-ADA8-C96FD07E5CBC}"/>
                </c:ext>
              </c:extLst>
            </c:dLbl>
            <c:dLbl>
              <c:idx val="2"/>
              <c:layout>
                <c:manualLayout>
                  <c:x val="-3.7741514384983854E-2"/>
                  <c:y val="-4.8714925045606587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35-471C-AA6E-C8EAD2C2F49C}"/>
                </c:ext>
              </c:extLst>
            </c:dLbl>
            <c:dLbl>
              <c:idx val="3"/>
              <c:layout>
                <c:manualLayout>
                  <c:x val="-4.3084820349644018E-2"/>
                  <c:y val="-5.7216479991842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B9-4053-8A37-D665CF6DA1B9}"/>
                </c:ext>
              </c:extLst>
            </c:dLbl>
            <c:dLbl>
              <c:idx val="4"/>
              <c:layout>
                <c:manualLayout>
                  <c:x val="-4.2208180113767958E-2"/>
                  <c:y val="-1.8903181045393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1E-442B-833B-820E83779254}"/>
                </c:ext>
              </c:extLst>
            </c:dLbl>
            <c:dLbl>
              <c:idx val="5"/>
              <c:layout>
                <c:manualLayout>
                  <c:x val="-4.7601459821215789E-2"/>
                  <c:y val="-4.1423856399662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7-4078-8DDF-6C6FF22126F6}"/>
                </c:ext>
              </c:extLst>
            </c:dLbl>
            <c:dLbl>
              <c:idx val="6"/>
              <c:layout>
                <c:manualLayout>
                  <c:x val="-3.7140044695003739E-2"/>
                  <c:y val="-2.1718265464677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C7-4045-8911-17AECCD25E8B}"/>
                </c:ext>
              </c:extLst>
            </c:dLbl>
            <c:dLbl>
              <c:idx val="7"/>
              <c:layout>
                <c:manualLayout>
                  <c:x val="-4.7406709205940326E-2"/>
                  <c:y val="-4.4238940818945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90,976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2E-4226-A67F-823CAF86C82E}"/>
                </c:ext>
              </c:extLst>
            </c:dLbl>
            <c:dLbl>
              <c:idx val="8"/>
              <c:layout>
                <c:manualLayout>
                  <c:x val="-4.2473376908477488E-2"/>
                  <c:y val="-3.8608771980378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C-46E5-8454-49D850210667}"/>
                </c:ext>
              </c:extLst>
            </c:dLbl>
            <c:dLbl>
              <c:idx val="9"/>
              <c:layout>
                <c:manualLayout>
                  <c:x val="-5.1194226595862334E-2"/>
                  <c:y val="-4.7054025238229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52-4CBF-93B0-DC8A02648ECD}"/>
                </c:ext>
              </c:extLst>
            </c:dLbl>
            <c:dLbl>
              <c:idx val="10"/>
              <c:layout>
                <c:manualLayout>
                  <c:x val="-5.797307136310792E-2"/>
                  <c:y val="-6.6759616173214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C2-46D2-849D-760DF31F0B33}"/>
                </c:ext>
              </c:extLst>
            </c:dLbl>
            <c:dLbl>
              <c:idx val="11"/>
              <c:layout>
                <c:manualLayout>
                  <c:x val="-5.402036195198693E-2"/>
                  <c:y val="-2.2809276922292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65-49A0-AC13-A13E41741F77}"/>
                </c:ext>
              </c:extLst>
            </c:dLbl>
            <c:dLbl>
              <c:idx val="12"/>
              <c:layout>
                <c:manualLayout>
                  <c:x val="-5.9290641166814921E-2"/>
                  <c:y val="-4.5329952276560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D65-49A0-AC13-A13E41741F77}"/>
                </c:ext>
              </c:extLst>
            </c:dLbl>
            <c:dLbl>
              <c:idx val="13"/>
              <c:layout>
                <c:manualLayout>
                  <c:x val="-5.2702792148280123E-2"/>
                  <c:y val="-4.251486785727743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D65-49A0-AC13-A13E41741F77}"/>
                </c:ext>
              </c:extLst>
            </c:dLbl>
            <c:dLbl>
              <c:idx val="14"/>
              <c:layout>
                <c:manualLayout>
                  <c:x val="-4.2162233718623848E-2"/>
                  <c:y val="-3.6884699018710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D65-49A0-AC13-A13E41741F77}"/>
                </c:ext>
              </c:extLst>
            </c:dLbl>
            <c:dLbl>
              <c:idx val="15"/>
              <c:layout>
                <c:manualLayout>
                  <c:x val="-4.8694163829741954E-2"/>
                  <c:y val="-5.9405374372978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D65-49A0-AC13-A13E41741F77}"/>
                </c:ext>
              </c:extLst>
            </c:dLbl>
            <c:dLbl>
              <c:idx val="16"/>
              <c:layout>
                <c:manualLayout>
                  <c:x val="-4.8750082737158931E-2"/>
                  <c:y val="-2.84394457608596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D65-49A0-AC13-A13E41741F77}"/>
                </c:ext>
              </c:extLst>
            </c:dLbl>
            <c:dLbl>
              <c:idx val="17"/>
              <c:layout>
                <c:manualLayout>
                  <c:x val="-5.797307136310792E-2"/>
                  <c:y val="-4.8145036695844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5A3-42C5-A655-047127948C34}"/>
                </c:ext>
              </c:extLst>
            </c:dLbl>
            <c:dLbl>
              <c:idx val="18"/>
              <c:layout>
                <c:manualLayout>
                  <c:x val="-5.1385222344572927E-2"/>
                  <c:y val="-4.2514867857277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45-49C3-8EA7-42774469A9A6}"/>
                </c:ext>
              </c:extLst>
            </c:dLbl>
            <c:dLbl>
              <c:idx val="19"/>
              <c:layout>
                <c:manualLayout>
                  <c:x val="-4.4797373326037941E-2"/>
                  <c:y val="-2.5624361341576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45-49C3-8EA7-42774469A9A6}"/>
                </c:ext>
              </c:extLst>
            </c:dLbl>
            <c:dLbl>
              <c:idx val="20"/>
              <c:layout>
                <c:manualLayout>
                  <c:x val="-5.5337931755693924E-2"/>
                  <c:y val="-6.22204587922622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121.139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45-49C3-8EA7-42774469A9A6}"/>
                </c:ext>
              </c:extLst>
            </c:dLbl>
            <c:dLbl>
              <c:idx val="21"/>
              <c:layout>
                <c:manualLayout>
                  <c:x val="-6.587849018534991E-3"/>
                  <c:y val="-5.096012111512808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D65-49A0-AC13-A13E41741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Hoja1!$A$2:$A$23</c:f>
              <c:numCache>
                <c:formatCode>d\-mmm</c:formatCode>
                <c:ptCount val="22"/>
                <c:pt idx="0">
                  <c:v>44222</c:v>
                </c:pt>
                <c:pt idx="1">
                  <c:v>44229</c:v>
                </c:pt>
                <c:pt idx="2">
                  <c:v>44237</c:v>
                </c:pt>
                <c:pt idx="3">
                  <c:v>44244</c:v>
                </c:pt>
                <c:pt idx="4">
                  <c:v>44251</c:v>
                </c:pt>
                <c:pt idx="5">
                  <c:v>44261</c:v>
                </c:pt>
                <c:pt idx="6">
                  <c:v>44271</c:v>
                </c:pt>
                <c:pt idx="7">
                  <c:v>44282</c:v>
                </c:pt>
                <c:pt idx="8">
                  <c:v>44289</c:v>
                </c:pt>
                <c:pt idx="9">
                  <c:v>44296</c:v>
                </c:pt>
                <c:pt idx="10">
                  <c:v>44303</c:v>
                </c:pt>
                <c:pt idx="11">
                  <c:v>44310</c:v>
                </c:pt>
                <c:pt idx="12">
                  <c:v>44317</c:v>
                </c:pt>
                <c:pt idx="13">
                  <c:v>44324</c:v>
                </c:pt>
                <c:pt idx="14">
                  <c:v>44332</c:v>
                </c:pt>
                <c:pt idx="15">
                  <c:v>44340</c:v>
                </c:pt>
                <c:pt idx="16">
                  <c:v>44347</c:v>
                </c:pt>
                <c:pt idx="17">
                  <c:v>44354</c:v>
                </c:pt>
                <c:pt idx="18">
                  <c:v>44363</c:v>
                </c:pt>
                <c:pt idx="19">
                  <c:v>44380</c:v>
                </c:pt>
                <c:pt idx="20">
                  <c:v>44387</c:v>
                </c:pt>
                <c:pt idx="21">
                  <c:v>44397</c:v>
                </c:pt>
              </c:numCache>
            </c:numRef>
          </c:cat>
          <c:val>
            <c:numRef>
              <c:f>Hoja1!$B$2:$B$23</c:f>
              <c:numCache>
                <c:formatCode>#,##0</c:formatCode>
                <c:ptCount val="22"/>
                <c:pt idx="0">
                  <c:v>72970</c:v>
                </c:pt>
                <c:pt idx="1">
                  <c:v>74582</c:v>
                </c:pt>
                <c:pt idx="2">
                  <c:v>76578</c:v>
                </c:pt>
                <c:pt idx="3">
                  <c:v>78498</c:v>
                </c:pt>
                <c:pt idx="4">
                  <c:v>80353</c:v>
                </c:pt>
                <c:pt idx="5">
                  <c:v>83143</c:v>
                </c:pt>
                <c:pt idx="6">
                  <c:v>86198</c:v>
                </c:pt>
                <c:pt idx="7">
                  <c:v>90976</c:v>
                </c:pt>
                <c:pt idx="8">
                  <c:v>93645</c:v>
                </c:pt>
                <c:pt idx="9">
                  <c:v>97033</c:v>
                </c:pt>
                <c:pt idx="10">
                  <c:v>100195</c:v>
                </c:pt>
                <c:pt idx="11">
                  <c:v>103352</c:v>
                </c:pt>
                <c:pt idx="12">
                  <c:v>106142</c:v>
                </c:pt>
                <c:pt idx="13">
                  <c:v>108243</c:v>
                </c:pt>
                <c:pt idx="14">
                  <c:v>110541</c:v>
                </c:pt>
                <c:pt idx="15">
                  <c:v>112631</c:v>
                </c:pt>
                <c:pt idx="16">
                  <c:v>114259</c:v>
                </c:pt>
                <c:pt idx="17">
                  <c:v>115718</c:v>
                </c:pt>
                <c:pt idx="18">
                  <c:v>117385</c:v>
                </c:pt>
                <c:pt idx="19">
                  <c:v>120102</c:v>
                </c:pt>
                <c:pt idx="20">
                  <c:v>121139</c:v>
                </c:pt>
                <c:pt idx="21">
                  <c:v>122379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NUEVOS CONTAGIADOS DE 0 A 17 AÑOS</a:t>
            </a:r>
          </a:p>
          <a:p>
            <a:pPr>
              <a:defRPr sz="1600"/>
            </a:pPr>
            <a:r>
              <a:rPr lang="es-PE" sz="1600" dirty="0"/>
              <a:t>(datos por periodo)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1509574827870055E-2"/>
          <c:y val="0.11063991080393934"/>
          <c:w val="0.93534165493979005"/>
          <c:h val="0.6562396235323324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95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9859169309502084E-2"/>
                  <c:y val="-4.3084756207039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66-4324-AA5C-DEA7CC050726}"/>
                </c:ext>
              </c:extLst>
            </c:dLbl>
            <c:dLbl>
              <c:idx val="1"/>
              <c:layout>
                <c:manualLayout>
                  <c:x val="-4.9974581985327941E-2"/>
                  <c:y val="-3.64130061333374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C816C2-B8A2-489F-9592-1A38EBD732DE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35-4714-B0AF-738F54257BB7}"/>
                </c:ext>
              </c:extLst>
            </c:dLbl>
            <c:dLbl>
              <c:idx val="2"/>
              <c:layout>
                <c:manualLayout>
                  <c:x val="-3.6758331046775533E-2"/>
                  <c:y val="-5.18958596093018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328D9E-B471-4AFD-92E4-82128A7F15B1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="1"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503366025783E-2"/>
                      <c:h val="4.12409867425040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7CE-454F-AD23-8455C5FD30DE}"/>
                </c:ext>
              </c:extLst>
            </c:dLbl>
            <c:dLbl>
              <c:idx val="3"/>
              <c:layout>
                <c:manualLayout>
                  <c:x val="-3.2415945071564138E-2"/>
                  <c:y val="-8.5986642756920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F-46BB-9D38-EA84ED0FB8A4}"/>
                </c:ext>
              </c:extLst>
            </c:dLbl>
            <c:dLbl>
              <c:idx val="4"/>
              <c:layout>
                <c:manualLayout>
                  <c:x val="-6.2130561387164419E-2"/>
                  <c:y val="-3.8130207629100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2-4717-BF0E-3331CB7A4CB1}"/>
                </c:ext>
              </c:extLst>
            </c:dLbl>
            <c:dLbl>
              <c:idx val="5"/>
              <c:layout>
                <c:manualLayout>
                  <c:x val="-6.2130561387164419E-2"/>
                  <c:y val="-3.531512320981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F-46BB-9D38-EA84ED0FB8A4}"/>
                </c:ext>
              </c:extLst>
            </c:dLbl>
            <c:dLbl>
              <c:idx val="6"/>
              <c:layout>
                <c:manualLayout>
                  <c:x val="-2.9714616315600281E-2"/>
                  <c:y val="-4.0945292048384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2-4717-BF0E-3331CB7A4CB1}"/>
                </c:ext>
              </c:extLst>
            </c:dLbl>
            <c:dLbl>
              <c:idx val="7"/>
              <c:layout>
                <c:manualLayout>
                  <c:x val="-2.7570463203435581E-2"/>
                  <c:y val="-0.11633325279679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F9-4D76-B3A5-33E33F2BAA53}"/>
                </c:ext>
              </c:extLst>
            </c:dLbl>
            <c:dLbl>
              <c:idx val="8"/>
              <c:layout>
                <c:manualLayout>
                  <c:x val="-2.8921127581417412E-2"/>
                  <c:y val="-0.11070308395823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E-44B3-9987-1AAEA50CBDF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8-4508-B7E1-36FDCC81F79D}"/>
                </c:ext>
              </c:extLst>
            </c:dLbl>
            <c:dLbl>
              <c:idx val="10"/>
              <c:layout>
                <c:manualLayout>
                  <c:x val="-2.7502929984536489E-2"/>
                  <c:y val="-7.1291902088260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8-4E5A-934D-605BCE7A31CC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EE-44B3-9987-1AAEA50CBDF1}"/>
                </c:ext>
              </c:extLst>
            </c:dLbl>
            <c:dLbl>
              <c:idx val="12"/>
              <c:layout>
                <c:manualLayout>
                  <c:x val="-3.2973120715362902E-2"/>
                  <c:y val="-8.255223976539485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C8-4508-B7E1-36FDCC81F79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58-4E5A-934D-605BCE7A31CC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33-44E1-8F0D-3918A3C2F3E2}"/>
                </c:ext>
              </c:extLst>
            </c:dLbl>
            <c:dLbl>
              <c:idx val="15"/>
              <c:layout>
                <c:manualLayout>
                  <c:x val="-3.6748280827585036E-2"/>
                  <c:y val="-5.4401395572559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A0-496E-91E9-2BED44C79ACF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D9C-4427-9FAB-4A30F0CCB4D0}"/>
                </c:ext>
              </c:extLst>
            </c:dLbl>
            <c:dLbl>
              <c:idx val="17"/>
              <c:layout>
                <c:manualLayout>
                  <c:x val="-3.4046792544332634E-2"/>
                  <c:y val="-4.4548489274971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503366025783E-2"/>
                      <c:h val="4.1240986742504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414-4BC0-B10C-D4CFBCAA2BAE}"/>
                </c:ext>
              </c:extLst>
            </c:dLbl>
            <c:dLbl>
              <c:idx val="18"/>
              <c:layout>
                <c:manualLayout>
                  <c:x val="-4.2427771361235919E-2"/>
                  <c:y val="-3.4695804637574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B8C325-A4BE-420F-B6E5-7CED094CA180}" type="VALUE"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accent6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9A6-4296-957B-EB0BE88947A8}"/>
                </c:ext>
              </c:extLst>
            </c:dLbl>
            <c:dLbl>
              <c:idx val="19"/>
              <c:layout>
                <c:manualLayout>
                  <c:x val="-2.7906261613613731E-2"/>
                  <c:y val="-9.803498241126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64373546902037E-2"/>
                      <c:h val="6.37616620967724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537-464F-9950-859C2F8DCCE2}"/>
                </c:ext>
              </c:extLst>
            </c:dLbl>
            <c:dLbl>
              <c:idx val="20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08-4EEB-AF14-A20DF736F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27/01
02/02</c:v>
                </c:pt>
                <c:pt idx="1">
                  <c:v>03/02
10/02</c:v>
                </c:pt>
                <c:pt idx="2">
                  <c:v>11/02
17/02</c:v>
                </c:pt>
                <c:pt idx="3">
                  <c:v>18/02
24/02</c:v>
                </c:pt>
                <c:pt idx="4">
                  <c:v>25/02
06/03</c:v>
                </c:pt>
                <c:pt idx="5">
                  <c:v>07/03
16/03</c:v>
                </c:pt>
                <c:pt idx="6">
                  <c:v>17/03
27/03</c:v>
                </c:pt>
                <c:pt idx="7">
                  <c:v>28/03
03/04</c:v>
                </c:pt>
                <c:pt idx="8">
                  <c:v>04/04
10/04</c:v>
                </c:pt>
                <c:pt idx="9">
                  <c:v>11/04
17/04</c:v>
                </c:pt>
                <c:pt idx="10">
                  <c:v>17/04
24/04</c:v>
                </c:pt>
                <c:pt idx="11">
                  <c:v>25/04
01/05</c:v>
                </c:pt>
                <c:pt idx="12">
                  <c:v>02/05
08/05</c:v>
                </c:pt>
                <c:pt idx="13">
                  <c:v>09/05
16/05</c:v>
                </c:pt>
                <c:pt idx="14">
                  <c:v>17/05
24/05</c:v>
                </c:pt>
                <c:pt idx="15">
                  <c:v>25/05
31/05</c:v>
                </c:pt>
                <c:pt idx="16">
                  <c:v>01/06
07/06</c:v>
                </c:pt>
                <c:pt idx="17">
                  <c:v>08/06
16/06</c:v>
                </c:pt>
                <c:pt idx="18">
                  <c:v>17/06
03/07</c:v>
                </c:pt>
                <c:pt idx="19">
                  <c:v>04/07
10/07</c:v>
                </c:pt>
                <c:pt idx="20">
                  <c:v>11/07
20/07</c:v>
                </c:pt>
              </c:strCache>
            </c:strRef>
          </c:cat>
          <c:val>
            <c:numRef>
              <c:f>Hoja1!$B$2:$B$22</c:f>
              <c:numCache>
                <c:formatCode>#,##0</c:formatCode>
                <c:ptCount val="21"/>
                <c:pt idx="0">
                  <c:v>1612</c:v>
                </c:pt>
                <c:pt idx="1">
                  <c:v>1996</c:v>
                </c:pt>
                <c:pt idx="2">
                  <c:v>1920</c:v>
                </c:pt>
                <c:pt idx="3">
                  <c:v>1855</c:v>
                </c:pt>
                <c:pt idx="4">
                  <c:v>2790</c:v>
                </c:pt>
                <c:pt idx="5">
                  <c:v>3055</c:v>
                </c:pt>
                <c:pt idx="6">
                  <c:v>4778</c:v>
                </c:pt>
                <c:pt idx="7">
                  <c:v>2669</c:v>
                </c:pt>
                <c:pt idx="8">
                  <c:v>3388</c:v>
                </c:pt>
                <c:pt idx="9">
                  <c:v>3162</c:v>
                </c:pt>
                <c:pt idx="10">
                  <c:v>3157</c:v>
                </c:pt>
                <c:pt idx="11">
                  <c:v>2790</c:v>
                </c:pt>
                <c:pt idx="12">
                  <c:v>2101</c:v>
                </c:pt>
                <c:pt idx="13">
                  <c:v>2298</c:v>
                </c:pt>
                <c:pt idx="14">
                  <c:v>2090</c:v>
                </c:pt>
                <c:pt idx="15">
                  <c:v>1628</c:v>
                </c:pt>
                <c:pt idx="16">
                  <c:v>1459</c:v>
                </c:pt>
                <c:pt idx="17">
                  <c:v>1667</c:v>
                </c:pt>
                <c:pt idx="18">
                  <c:v>2717</c:v>
                </c:pt>
                <c:pt idx="19">
                  <c:v>1037</c:v>
                </c:pt>
                <c:pt idx="20">
                  <c:v>1240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dirty="0"/>
              <a:t>EVOLUCIÓN DE FALLECIDOS DE 0 A 17 AÑOS</a:t>
            </a:r>
            <a:r>
              <a:rPr lang="es-PE" sz="1800" dirty="0"/>
              <a:t> </a:t>
            </a:r>
          </a:p>
          <a:p>
            <a:pPr>
              <a:defRPr sz="1800"/>
            </a:pPr>
            <a:r>
              <a:rPr lang="es-PE" sz="1400" b="1" i="0" u="none" strike="noStrike" baseline="0" dirty="0">
                <a:effectLst/>
              </a:rPr>
              <a:t>(datos acumulados)</a:t>
            </a:r>
            <a:endParaRPr lang="es-PE" sz="1400" dirty="0"/>
          </a:p>
        </c:rich>
      </c:tx>
      <c:layout>
        <c:manualLayout>
          <c:xMode val="edge"/>
          <c:yMode val="edge"/>
          <c:x val="0.257943302789743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711261024159156E-2"/>
          <c:y val="0.18820632317171254"/>
          <c:w val="0.92788056847600731"/>
          <c:h val="0.66302728243232611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CC-4F01-AE98-D1CC0691FB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D60-463B-A15D-E6E3D365CE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DC-4924-82A8-2AEC018E7D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42-4AB7-A535-174A5FB0696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DA-44BB-A1F1-8ADE7C7D0CB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08-4CD8-AD13-FC27EE716B7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FB-4DF7-9055-3E4756A296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292-4839-A1D8-838897ED38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3DF-4623-AB11-3F43A769D3BC}"/>
                </c:ext>
              </c:extLst>
            </c:dLbl>
            <c:dLbl>
              <c:idx val="9"/>
              <c:layout>
                <c:manualLayout>
                  <c:x val="-1.2927028391574037E-2"/>
                  <c:y val="-3.7510889056858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23-4203-AE76-31D05E36DD99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F52-477C-BBE1-59ADB8D715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C0D-4B3B-B0D2-ABADC0DB5FEA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1A-4212-A422-710D866C660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925-4B08-B48B-3DFC42AA344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CDF-4FC5-8470-D63B36383BEF}"/>
                </c:ext>
              </c:extLst>
            </c:dLbl>
            <c:dLbl>
              <c:idx val="15"/>
              <c:layout>
                <c:manualLayout>
                  <c:x val="-4.9386084583901771E-3"/>
                  <c:y val="-1.3050888414155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92-4B42-93EB-D7FE2A6A1AA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07B-4785-938C-14975872B50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DE0E-4EC2-A3F3-B98AE719DD8F}"/>
                </c:ext>
              </c:extLst>
            </c:dLbl>
            <c:dLbl>
              <c:idx val="18"/>
              <c:layout>
                <c:manualLayout>
                  <c:x val="-3.5876722776638011E-2"/>
                  <c:y val="-6.73672190252571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1,016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E0E-4EC2-A3F3-B98AE719DD8F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3CD-4E2D-B32C-911D333AE793}"/>
                </c:ext>
              </c:extLst>
            </c:dLbl>
            <c:dLbl>
              <c:idx val="20"/>
              <c:layout>
                <c:manualLayout>
                  <c:x val="-3.6494075689379311E-2"/>
                  <c:y val="-5.227934941106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3CD-4E2D-B32C-911D333AE793}"/>
                </c:ext>
              </c:extLst>
            </c:dLbl>
            <c:dLbl>
              <c:idx val="21"/>
              <c:layout>
                <c:manualLayout>
                  <c:x val="-1.0916200277150169E-3"/>
                  <c:y val="-4.6244201565384321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7B-4785-938C-14975872B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Hoja1!$A$2:$A$24</c:f>
              <c:numCache>
                <c:formatCode>d\-mmm</c:formatCode>
                <c:ptCount val="22"/>
                <c:pt idx="0">
                  <c:v>44222</c:v>
                </c:pt>
                <c:pt idx="1">
                  <c:v>44229</c:v>
                </c:pt>
                <c:pt idx="2">
                  <c:v>44237</c:v>
                </c:pt>
                <c:pt idx="3">
                  <c:v>44244</c:v>
                </c:pt>
                <c:pt idx="4">
                  <c:v>44251</c:v>
                </c:pt>
                <c:pt idx="5">
                  <c:v>44261</c:v>
                </c:pt>
                <c:pt idx="6">
                  <c:v>44271</c:v>
                </c:pt>
                <c:pt idx="7">
                  <c:v>44282</c:v>
                </c:pt>
                <c:pt idx="8">
                  <c:v>44289</c:v>
                </c:pt>
                <c:pt idx="9">
                  <c:v>44296</c:v>
                </c:pt>
                <c:pt idx="10">
                  <c:v>44303</c:v>
                </c:pt>
                <c:pt idx="11">
                  <c:v>44310</c:v>
                </c:pt>
                <c:pt idx="12">
                  <c:v>44317</c:v>
                </c:pt>
                <c:pt idx="13">
                  <c:v>44324</c:v>
                </c:pt>
                <c:pt idx="14">
                  <c:v>44332</c:v>
                </c:pt>
                <c:pt idx="15">
                  <c:v>44340</c:v>
                </c:pt>
                <c:pt idx="16">
                  <c:v>44347</c:v>
                </c:pt>
                <c:pt idx="17">
                  <c:v>44354</c:v>
                </c:pt>
                <c:pt idx="18">
                  <c:v>44363</c:v>
                </c:pt>
                <c:pt idx="19">
                  <c:v>44380</c:v>
                </c:pt>
                <c:pt idx="20">
                  <c:v>44387</c:v>
                </c:pt>
                <c:pt idx="21">
                  <c:v>44397</c:v>
                </c:pt>
              </c:numCache>
            </c:numRef>
          </c:cat>
          <c:val>
            <c:numRef>
              <c:f>Hoja1!$B$2:$B$24</c:f>
              <c:numCache>
                <c:formatCode>General</c:formatCode>
                <c:ptCount val="22"/>
                <c:pt idx="0">
                  <c:v>246</c:v>
                </c:pt>
                <c:pt idx="1">
                  <c:v>253</c:v>
                </c:pt>
                <c:pt idx="2">
                  <c:v>262</c:v>
                </c:pt>
                <c:pt idx="3">
                  <c:v>273</c:v>
                </c:pt>
                <c:pt idx="4">
                  <c:v>277</c:v>
                </c:pt>
                <c:pt idx="5">
                  <c:v>287</c:v>
                </c:pt>
                <c:pt idx="6">
                  <c:v>300</c:v>
                </c:pt>
                <c:pt idx="7">
                  <c:v>313</c:v>
                </c:pt>
                <c:pt idx="8">
                  <c:v>323</c:v>
                </c:pt>
                <c:pt idx="9">
                  <c:v>327</c:v>
                </c:pt>
                <c:pt idx="10">
                  <c:v>341</c:v>
                </c:pt>
                <c:pt idx="11">
                  <c:v>349</c:v>
                </c:pt>
                <c:pt idx="12">
                  <c:v>353</c:v>
                </c:pt>
                <c:pt idx="13">
                  <c:v>375</c:v>
                </c:pt>
                <c:pt idx="14">
                  <c:v>388</c:v>
                </c:pt>
                <c:pt idx="15">
                  <c:v>393</c:v>
                </c:pt>
                <c:pt idx="16">
                  <c:v>988</c:v>
                </c:pt>
                <c:pt idx="17" formatCode="#,##0">
                  <c:v>1003</c:v>
                </c:pt>
                <c:pt idx="18" formatCode="#,##0">
                  <c:v>1016</c:v>
                </c:pt>
                <c:pt idx="19">
                  <c:v>1045</c:v>
                </c:pt>
                <c:pt idx="20" formatCode="#,##0">
                  <c:v>1059</c:v>
                </c:pt>
                <c:pt idx="21" formatCode="#,##0">
                  <c:v>1066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0"/>
        <c:lblAlgn val="ctr"/>
        <c:lblOffset val="100"/>
        <c:noMultiLvlLbl val="1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EVOLUCIÓN DE NUEVOS FALLECIDOS DE 0 A 17 AÑOS</a:t>
            </a:r>
            <a:r>
              <a:rPr lang="es-PE" sz="1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(datos por periodo)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PE" sz="18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66984993178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2.9009517436293215E-2"/>
          <c:w val="0.94442910700282523"/>
          <c:h val="0.8517900168683405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82D4BC-94FA-4A1E-9E96-82ADA09D042B}" type="VALUE"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E-4D0D-8255-010774183C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55-47DE-8A1B-03919679FF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layout>
                <c:manualLayout>
                  <c:x val="-3.4755239496836428E-3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500735839125157E-2"/>
                      <c:h val="4.5294708306272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6917D6-4E4F-4647-9AC1-A7ECA4BA1529}" type="VALUE">
                      <a:rPr lang="en-US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layout>
                <c:manualLayout>
                  <c:x val="-2.263989000010742E-2"/>
                  <c:y val="-3.2500038790533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layout>
                <c:manualLayout>
                  <c:x val="-9.6146781106659068E-3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layout>
                <c:manualLayout>
                  <c:x val="-1.1784920131914133E-2"/>
                  <c:y val="-4.3760376467667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layout>
                <c:manualLayout>
                  <c:x val="-4.1576521897927834E-3"/>
                  <c:y val="-3.531512320981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layout>
                <c:manualLayout>
                  <c:x val="-5.5219086700110647E-3"/>
                  <c:y val="-5.2540313462563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layout>
                <c:manualLayout>
                  <c:x val="-1.5071704031539032E-2"/>
                  <c:y val="-0.11243251222072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layout>
                <c:manualLayout>
                  <c:x val="-1.991386803238504E-2"/>
                  <c:y val="-6.90106681210567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686275403481419E-2"/>
                      <c:h val="6.3156323590476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layout>
                <c:manualLayout>
                  <c:x val="-3.3340673418477608E-2"/>
                  <c:y val="-5.5534923400471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layout>
                <c:manualLayout>
                  <c:x val="-3.3596526798373341E-2"/>
                  <c:y val="-1.0314898561714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0A-49FF-8BCD-2D16B0975EC9}"/>
                </c:ext>
              </c:extLst>
            </c:dLbl>
            <c:dLbl>
              <c:idx val="20"/>
              <c:layout>
                <c:manualLayout>
                  <c:x val="-2.1140405866503457E-2"/>
                  <c:y val="-4.056187371093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EC8-40FC-9BFD-0D56EDB3188A}"/>
                </c:ext>
              </c:extLst>
            </c:dLbl>
            <c:dLbl>
              <c:idx val="21"/>
              <c:layout>
                <c:manualLayout>
                  <c:x val="-8.1979820565340825E-3"/>
                  <c:y val="-4.655109358674807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616-41F1-B90F-30120879D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Hoja1!$A$2:$A$25</c:f>
              <c:strCache>
                <c:ptCount val="22"/>
                <c:pt idx="0">
                  <c:v>19/01
26/01</c:v>
                </c:pt>
                <c:pt idx="1">
                  <c:v>27/01
02/02</c:v>
                </c:pt>
                <c:pt idx="2">
                  <c:v>03/02
10/02</c:v>
                </c:pt>
                <c:pt idx="3">
                  <c:v>11/02
17/02</c:v>
                </c:pt>
                <c:pt idx="4">
                  <c:v>18/02
24/02</c:v>
                </c:pt>
                <c:pt idx="5">
                  <c:v>25/02
06/03</c:v>
                </c:pt>
                <c:pt idx="6">
                  <c:v>07/03
16/03</c:v>
                </c:pt>
                <c:pt idx="7">
                  <c:v>17/03
27/03</c:v>
                </c:pt>
                <c:pt idx="8">
                  <c:v>28/03
03/04</c:v>
                </c:pt>
                <c:pt idx="9">
                  <c:v>04/04
10/04</c:v>
                </c:pt>
                <c:pt idx="10">
                  <c:v>11/04
17/04</c:v>
                </c:pt>
                <c:pt idx="11">
                  <c:v>18/04
24/04</c:v>
                </c:pt>
                <c:pt idx="12">
                  <c:v>25/04
01/05</c:v>
                </c:pt>
                <c:pt idx="13">
                  <c:v>02/05
08/05</c:v>
                </c:pt>
                <c:pt idx="14">
                  <c:v>09/05
16/05</c:v>
                </c:pt>
                <c:pt idx="15">
                  <c:v>17/05
24/05</c:v>
                </c:pt>
                <c:pt idx="16">
                  <c:v>25/05
31/05</c:v>
                </c:pt>
                <c:pt idx="17">
                  <c:v>01/06
07/06</c:v>
                </c:pt>
                <c:pt idx="18">
                  <c:v>08/06
16/06</c:v>
                </c:pt>
                <c:pt idx="19">
                  <c:v>17/06
03/07</c:v>
                </c:pt>
                <c:pt idx="20">
                  <c:v>04/07
10/07</c:v>
                </c:pt>
                <c:pt idx="21">
                  <c:v>11/07
20/07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2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4</c:v>
                </c:pt>
                <c:pt idx="5">
                  <c:v>10</c:v>
                </c:pt>
                <c:pt idx="6">
                  <c:v>13</c:v>
                </c:pt>
                <c:pt idx="7">
                  <c:v>13</c:v>
                </c:pt>
                <c:pt idx="8">
                  <c:v>10</c:v>
                </c:pt>
                <c:pt idx="9">
                  <c:v>4</c:v>
                </c:pt>
                <c:pt idx="10">
                  <c:v>14</c:v>
                </c:pt>
                <c:pt idx="11">
                  <c:v>8</c:v>
                </c:pt>
                <c:pt idx="12">
                  <c:v>9</c:v>
                </c:pt>
                <c:pt idx="13">
                  <c:v>12</c:v>
                </c:pt>
                <c:pt idx="14">
                  <c:v>13</c:v>
                </c:pt>
                <c:pt idx="15">
                  <c:v>5</c:v>
                </c:pt>
                <c:pt idx="16">
                  <c:v>11</c:v>
                </c:pt>
                <c:pt idx="17">
                  <c:v>7</c:v>
                </c:pt>
                <c:pt idx="18">
                  <c:v>10</c:v>
                </c:pt>
                <c:pt idx="19">
                  <c:v>17</c:v>
                </c:pt>
                <c:pt idx="20">
                  <c:v>11</c:v>
                </c:pt>
                <c:pt idx="2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11/8/2021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62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11/08/2021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11/08/2021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11/08/2021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11/08/2021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11/08/2021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hyperlink" Target="https://www.datosabiertos.gob.pe/search/field_topic/covid-19-917?sort_by=changed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abiertos.gob.pe/search/field_topic/covid-19-917?sort_by=changed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4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5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8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55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6390526" y="209020"/>
            <a:ext cx="377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11</a:t>
            </a:r>
            <a:r>
              <a:rPr lang="es-PE" sz="1400" b="1" i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al 20 de julio</a:t>
            </a: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del 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8B3F7EA-F2C5-4D6B-8BC3-D70E2E2AD46B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979A90-1C11-41C4-9C80-49EBA475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445954-75C4-434A-9325-B1784355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510DA3-9C35-4598-96F4-88BB8899CEF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305619-6339-4CC8-85C5-B1DD0DDA0C84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515002-C25B-48ED-B4E7-EB22258E4153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AA5569-DD9D-4423-B2ED-21E2C2136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25" y="1415033"/>
            <a:ext cx="56959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55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</a:t>
            </a: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11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al 20</a:t>
            </a: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 de julio del 2021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961580" y="6702015"/>
            <a:ext cx="231333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9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77055" y="3215362"/>
            <a:ext cx="30988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20 de julio del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F243A"/>
                </a:solidFill>
                <a:latin typeface="Poppins" pitchFamily="2" charset="77"/>
                <a:cs typeface="Poppins" pitchFamily="2" charset="77"/>
              </a:rPr>
              <a:t>TOTAL DE CONTAGIADOS: 122,379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DA0BEE-021F-0A4A-882C-4C4C42F73A98}"/>
              </a:ext>
            </a:extLst>
          </p:cNvPr>
          <p:cNvSpPr txBox="1"/>
          <p:nvPr/>
        </p:nvSpPr>
        <p:spPr>
          <a:xfrm>
            <a:off x="4826490" y="4270680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28,063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C10BE17-584C-C548-B0C6-834284E30F93}"/>
              </a:ext>
            </a:extLst>
          </p:cNvPr>
          <p:cNvSpPr txBox="1"/>
          <p:nvPr/>
        </p:nvSpPr>
        <p:spPr>
          <a:xfrm>
            <a:off x="8081494" y="4644584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63,247</a:t>
            </a:r>
            <a:endParaRPr lang="es-PE" sz="2400" b="1" dirty="0">
              <a:solidFill>
                <a:srgbClr val="9D143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9C2E0A-15A5-DB46-BB97-93D2FC56D020}"/>
              </a:ext>
            </a:extLst>
          </p:cNvPr>
          <p:cNvSpPr txBox="1"/>
          <p:nvPr/>
        </p:nvSpPr>
        <p:spPr>
          <a:xfrm>
            <a:off x="4797559" y="5628229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31,069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96F6B22-228D-E848-AD45-9D9B3BDE3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65801"/>
              </p:ext>
            </p:extLst>
          </p:nvPr>
        </p:nvGraphicFramePr>
        <p:xfrm>
          <a:off x="5682540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Imagen 22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6D1026B4-C505-DD49-A889-E1A5BE97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6446D95-5181-B745-AC79-261B1D56D5D1}"/>
              </a:ext>
            </a:extLst>
          </p:cNvPr>
          <p:cNvSpPr txBox="1"/>
          <p:nvPr/>
        </p:nvSpPr>
        <p:spPr>
          <a:xfrm>
            <a:off x="2716108" y="1367616"/>
            <a:ext cx="27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20 de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contagios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FC82A02-F827-1D44-84A7-2D5DD1A55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D5B4C65B-30DA-4340-81DA-2C5F24E25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98625"/>
              </p:ext>
            </p:extLst>
          </p:nvPr>
        </p:nvGraphicFramePr>
        <p:xfrm>
          <a:off x="5658115" y="1595489"/>
          <a:ext cx="4324352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08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F7FD0A99-03BA-DA43-8893-9E137D02F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45368"/>
              </p:ext>
            </p:extLst>
          </p:nvPr>
        </p:nvGraphicFramePr>
        <p:xfrm>
          <a:off x="5752212" y="2220460"/>
          <a:ext cx="404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2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2,097,810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195,429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122,379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1,066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6B737EE4-F342-4D46-90C5-240E361E7492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20 de julio. Fuente: Ministerio de Salud. Plataforma Nacional Datos abiertos.  Recuperado el 22/07/2021 de </a:t>
            </a:r>
            <a:r>
              <a:rPr lang="es-PE" sz="700" b="1" dirty="0">
                <a:latin typeface="Poppins" pitchFamily="2" charset="77"/>
                <a:hlinkClick r:id="rId7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C64ED51-8F73-4528-AA1B-B61EAE218F61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937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A3FDC2-2377-7D45-B6B8-078713F70EA8}"/>
              </a:ext>
            </a:extLst>
          </p:cNvPr>
          <p:cNvSpPr txBox="1"/>
          <p:nvPr/>
        </p:nvSpPr>
        <p:spPr>
          <a:xfrm>
            <a:off x="3022771" y="3172492"/>
            <a:ext cx="38475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CONTAGIADOS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11 - 20 JULIO: 1,037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AAD342D-3E04-524B-8F90-D2CD6ECE8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59760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FCB33462-A487-F444-81F8-BF4FAAF44503}"/>
              </a:ext>
            </a:extLst>
          </p:cNvPr>
          <p:cNvSpPr txBox="1"/>
          <p:nvPr/>
        </p:nvSpPr>
        <p:spPr>
          <a:xfrm>
            <a:off x="5111151" y="3952771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219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4DDA86-ECC1-204C-BFA3-70233437660A}"/>
              </a:ext>
            </a:extLst>
          </p:cNvPr>
          <p:cNvSpPr txBox="1"/>
          <p:nvPr/>
        </p:nvSpPr>
        <p:spPr>
          <a:xfrm>
            <a:off x="8081494" y="4502194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741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21D404F-F5BB-4942-AC13-4CC1CE58703E}"/>
              </a:ext>
            </a:extLst>
          </p:cNvPr>
          <p:cNvSpPr txBox="1"/>
          <p:nvPr/>
        </p:nvSpPr>
        <p:spPr>
          <a:xfrm>
            <a:off x="4784260" y="5285372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  <a:endParaRPr lang="es-PE" sz="2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280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6E52B5B-477C-EE45-A5CB-AEDF622E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8" name="Tabla 5">
            <a:extLst>
              <a:ext uri="{FF2B5EF4-FFF2-40B4-BE49-F238E27FC236}">
                <a16:creationId xmlns:a16="http://schemas.microsoft.com/office/drawing/2014/main" id="{BEE82FDB-9E7E-714E-A220-EF00C1D81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82084"/>
              </p:ext>
            </p:extLst>
          </p:nvPr>
        </p:nvGraphicFramePr>
        <p:xfrm>
          <a:off x="5756252" y="1502046"/>
          <a:ext cx="4248000" cy="50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507346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9AC49B15-8094-4342-A6F0-28990066FE96}"/>
              </a:ext>
            </a:extLst>
          </p:cNvPr>
          <p:cNvSpPr txBox="1"/>
          <p:nvPr/>
        </p:nvSpPr>
        <p:spPr>
          <a:xfrm>
            <a:off x="2664542" y="1412396"/>
            <a:ext cx="287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</a:t>
            </a:r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11 – 20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39524D23-6F90-F141-BB13-D6F03026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21690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17,034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1,240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32" name="Imagen 31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A11308CC-12DB-DD4F-921D-350C35000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1E6A295-80CE-42EB-A9B6-CCF60001FFCE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20 de julio. Fuente: Ministerio de Salud. Plataforma Nacional Datos abiertos.  Recuperado el 22/07/2021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4123FCD-A0C8-4C36-B802-4BDC392F6AA6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84879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251176" y="3194458"/>
            <a:ext cx="30430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20 de julio 2021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FALLECIDOS: 1,066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841490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4552862" y="4547395"/>
            <a:ext cx="142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498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60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307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169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</a:rPr>
              <a:t>261</a:t>
            </a: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762865" y="1453618"/>
            <a:ext cx="27965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20 de julio 2021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3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Total acumulado de fallecidos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08968"/>
              </p:ext>
            </p:extLst>
          </p:nvPr>
        </p:nvGraphicFramePr>
        <p:xfrm>
          <a:off x="5658117" y="1597669"/>
          <a:ext cx="4248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8F08F9B8-9863-4701-8F75-1A5485C4692F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20 de julio. Fuente: Ministerio de Salud. Plataforma Nacional Datos abiertos.  Recuperado el 22/07/2021 de </a:t>
            </a:r>
            <a:r>
              <a:rPr lang="es-PE" sz="700" b="1" dirty="0">
                <a:latin typeface="Poppins" pitchFamily="2" charset="77"/>
                <a:hlinkClick r:id="rId8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576EB4C-0316-454F-948D-6D7A3A11D0E0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  <p:graphicFrame>
        <p:nvGraphicFramePr>
          <p:cNvPr id="37" name="Tabla 5">
            <a:extLst>
              <a:ext uri="{FF2B5EF4-FFF2-40B4-BE49-F238E27FC236}">
                <a16:creationId xmlns:a16="http://schemas.microsoft.com/office/drawing/2014/main" id="{DEDBE380-4F1A-4740-8B84-23695C7D3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51678"/>
              </p:ext>
            </p:extLst>
          </p:nvPr>
        </p:nvGraphicFramePr>
        <p:xfrm>
          <a:off x="5752212" y="2220460"/>
          <a:ext cx="404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2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1202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2,097,810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195,429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122,379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1,066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11 – 20 DE JULIO: 6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97352"/>
              </p:ext>
            </p:extLst>
          </p:nvPr>
        </p:nvGraphicFramePr>
        <p:xfrm>
          <a:off x="5641842" y="3743968"/>
          <a:ext cx="266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09809"/>
              </p:ext>
            </p:extLst>
          </p:nvPr>
        </p:nvGraphicFramePr>
        <p:xfrm>
          <a:off x="5756252" y="1490280"/>
          <a:ext cx="4248000" cy="50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507346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11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A356993E-A9C8-F147-AE8C-4D727D5B1A86}"/>
              </a:ext>
            </a:extLst>
          </p:cNvPr>
          <p:cNvSpPr txBox="1"/>
          <p:nvPr/>
        </p:nvSpPr>
        <p:spPr>
          <a:xfrm>
            <a:off x="2858533" y="1402945"/>
            <a:ext cx="255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registrados </a:t>
            </a:r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entre el 11- 20 de julio 2021 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4</a:t>
            </a:r>
          </a:p>
        </p:txBody>
      </p:sp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593265" y="4473870"/>
            <a:ext cx="14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949060" y="4264726"/>
            <a:ext cx="160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2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7962825" y="5699338"/>
            <a:ext cx="1690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</a:t>
            </a:r>
          </a:p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1</a:t>
            </a:r>
          </a:p>
          <a:p>
            <a:endParaRPr lang="es-PE" sz="1400" b="1" dirty="0">
              <a:solidFill>
                <a:srgbClr val="E9A95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6A68DF0-A490-4D6D-B6BE-927D23C0A98A}"/>
              </a:ext>
            </a:extLst>
          </p:cNvPr>
          <p:cNvSpPr txBox="1"/>
          <p:nvPr/>
        </p:nvSpPr>
        <p:spPr>
          <a:xfrm>
            <a:off x="3403571" y="6389354"/>
            <a:ext cx="6667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20 de julio. Fuente: Ministerio de Salud. Plataforma Nacional Datos abiertos.  Recuperado el 22/07/2021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695B24F-C013-4808-B178-3342D6AB8E52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86A35B3D-5A11-474A-8FBF-80461048B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89395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17,034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1,240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1" y="212391"/>
            <a:ext cx="411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5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54555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" y="1626979"/>
            <a:ext cx="9837313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42644" y="6702015"/>
            <a:ext cx="4040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13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104310"/>
              </p:ext>
            </p:extLst>
          </p:nvPr>
        </p:nvGraphicFramePr>
        <p:xfrm>
          <a:off x="444843" y="1775091"/>
          <a:ext cx="9638958" cy="451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273022-113D-4C9A-8122-B69CB9993399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C85F29-7840-4F65-B682-B46D1BEFFB97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0603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43788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739902" y="6702015"/>
            <a:ext cx="50675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14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110571"/>
              </p:ext>
            </p:extLst>
          </p:nvPr>
        </p:nvGraphicFramePr>
        <p:xfrm>
          <a:off x="558799" y="1775091"/>
          <a:ext cx="9512005" cy="451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2C6D7-2277-C74F-B0B7-933A3F13EF37}"/>
              </a:ext>
            </a:extLst>
          </p:cNvPr>
          <p:cNvSpPr txBox="1"/>
          <p:nvPr/>
        </p:nvSpPr>
        <p:spPr>
          <a:xfrm>
            <a:off x="2763530" y="224031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CONTAGIADOS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6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DDC0F03-C0F7-4E19-8B5E-225103D81498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E4EA54-CF68-4689-B462-2342382EACAB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08278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021964-2E42-A543-B742-9FF2FA1B811A}"/>
              </a:ext>
            </a:extLst>
          </p:cNvPr>
          <p:cNvSpPr txBox="1"/>
          <p:nvPr/>
        </p:nvSpPr>
        <p:spPr>
          <a:xfrm>
            <a:off x="2763530" y="270538"/>
            <a:ext cx="4539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7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14760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A76B58-BF29-E24B-BA17-0598DCB77FB5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15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7077"/>
              </p:ext>
            </p:extLst>
          </p:nvPr>
        </p:nvGraphicFramePr>
        <p:xfrm>
          <a:off x="509798" y="1775091"/>
          <a:ext cx="9309100" cy="420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01F0C17-80E0-41C2-8819-297701E1978C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515633-9E6A-4715-843C-4FB3C7358EF9}"/>
              </a:ext>
            </a:extLst>
          </p:cNvPr>
          <p:cNvSpPr txBox="1"/>
          <p:nvPr/>
        </p:nvSpPr>
        <p:spPr>
          <a:xfrm>
            <a:off x="5474599" y="6116888"/>
            <a:ext cx="4403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Las cifras fueron actualizadas con datos de periodos anteriores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7D3A88-01AA-4847-B0FE-ACED06F3361D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5926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153488" y="1677997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626979"/>
            <a:ext cx="9734550" cy="4799221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246695"/>
              </p:ext>
            </p:extLst>
          </p:nvPr>
        </p:nvGraphicFramePr>
        <p:xfrm>
          <a:off x="509797" y="1775091"/>
          <a:ext cx="9368647" cy="424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16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6">
                    <a:lumMod val="75000"/>
                  </a:schemeClr>
                </a:solidFill>
              </a:rPr>
              <a:t>Las cifras en color verde = periodo del boletín Radar Covid-19 mayor a una semana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78E97B-9E60-40CA-95FB-99F5B890A07F}"/>
              </a:ext>
            </a:extLst>
          </p:cNvPr>
          <p:cNvSpPr txBox="1"/>
          <p:nvPr/>
        </p:nvSpPr>
        <p:spPr>
          <a:xfrm>
            <a:off x="5067842" y="6050543"/>
            <a:ext cx="481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rgbClr val="9E243C"/>
                </a:solidFill>
              </a:rPr>
              <a:t>* </a:t>
            </a:r>
            <a:r>
              <a:rPr lang="es-PE" sz="900" b="1" dirty="0">
                <a:solidFill>
                  <a:srgbClr val="9E243C"/>
                </a:solidFill>
              </a:rPr>
              <a:t>Los datos han sido actualizados con casos de periodos anteriores. Se consideró solamente los casos que corresponden a este periodo</a:t>
            </a:r>
            <a:endParaRPr lang="es-419" sz="900" b="1" dirty="0">
              <a:solidFill>
                <a:srgbClr val="9E243C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40256E-2EF4-4912-9ED4-6D92986393B7}"/>
              </a:ext>
            </a:extLst>
          </p:cNvPr>
          <p:cNvSpPr txBox="1"/>
          <p:nvPr/>
        </p:nvSpPr>
        <p:spPr>
          <a:xfrm>
            <a:off x="235471" y="6714563"/>
            <a:ext cx="281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55 –  del 11 al 20 de julio 2021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8161</TotalTime>
  <Words>987</Words>
  <Application>Microsoft Office PowerPoint</Application>
  <PresentationFormat>Personalizado</PresentationFormat>
  <Paragraphs>236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550</cp:revision>
  <dcterms:created xsi:type="dcterms:W3CDTF">2020-09-05T20:49:00Z</dcterms:created>
  <dcterms:modified xsi:type="dcterms:W3CDTF">2021-08-12T00:59:21Z</dcterms:modified>
</cp:coreProperties>
</file>