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sldIdLst>
    <p:sldId id="279" r:id="rId2"/>
    <p:sldId id="267" r:id="rId3"/>
    <p:sldId id="259" r:id="rId4"/>
    <p:sldId id="270" r:id="rId5"/>
    <p:sldId id="266" r:id="rId6"/>
    <p:sldId id="261" r:id="rId7"/>
    <p:sldId id="268" r:id="rId8"/>
    <p:sldId id="262" r:id="rId9"/>
    <p:sldId id="269" r:id="rId10"/>
    <p:sldId id="272" r:id="rId11"/>
    <p:sldId id="280" r:id="rId12"/>
  </p:sldIdLst>
  <p:sldSz cx="10439400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AFE63A6-328A-E44A-BEEA-37B83BAA831F}">
          <p14:sldIdLst>
            <p14:sldId id="279"/>
            <p14:sldId id="267"/>
            <p14:sldId id="259"/>
            <p14:sldId id="270"/>
            <p14:sldId id="266"/>
            <p14:sldId id="261"/>
            <p14:sldId id="268"/>
            <p14:sldId id="262"/>
            <p14:sldId id="269"/>
            <p14:sldId id="272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13" userDrawn="1">
          <p15:clr>
            <a:srgbClr val="A4A3A4"/>
          </p15:clr>
        </p15:guide>
        <p15:guide id="2" pos="32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ecilia Aliaga Márquez" initials="ACAM" lastIdx="1" clrIdx="0">
    <p:extLst>
      <p:ext uri="{19B8F6BF-5375-455C-9EA6-DF929625EA0E}">
        <p15:presenceInfo xmlns:p15="http://schemas.microsoft.com/office/powerpoint/2012/main" userId="b54476c98f130d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43C"/>
    <a:srgbClr val="104894"/>
    <a:srgbClr val="E9A95C"/>
    <a:srgbClr val="0C503D"/>
    <a:srgbClr val="EE8C4B"/>
    <a:srgbClr val="9F243A"/>
    <a:srgbClr val="ECAA55"/>
    <a:srgbClr val="4966A8"/>
    <a:srgbClr val="C12B27"/>
    <a:srgbClr val="29A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1525" autoAdjust="0"/>
  </p:normalViewPr>
  <p:slideViewPr>
    <p:cSldViewPr snapToGrid="0" snapToObjects="1">
      <p:cViewPr varScale="1">
        <p:scale>
          <a:sx n="60" d="100"/>
          <a:sy n="60" d="100"/>
        </p:scale>
        <p:origin x="1368" y="44"/>
      </p:cViewPr>
      <p:guideLst>
        <p:guide orient="horz" pos="2313"/>
        <p:guide pos="32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F0-424D-B917-1DA0638EE873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BF0-424D-B917-1DA0638EE873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BF0-424D-B917-1DA0638EE87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3BC770F-F3EA-9D45-8EA5-79D58FEFDD3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BF0-424D-B917-1DA0638EE87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8BFD257-32D6-8246-B86E-4AAAA7417042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BF0-424D-B917-1DA0638EE87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E7DD284-D1CE-0443-B0CE-B3FB5B9469B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BF0-424D-B917-1DA0638EE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63685</c:v>
                </c:pt>
                <c:pt idx="1">
                  <c:v>31271</c:v>
                </c:pt>
                <c:pt idx="2">
                  <c:v>28177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0-424D-B917-1DA0638EE87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66-1E4F-B8AA-4A554744B198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66-1E4F-B8AA-4A554744B198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66-1E4F-B8AA-4A554744B19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3BC770F-F3EA-9D45-8EA5-79D58FEFDD3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66-1E4F-B8AA-4A554744B19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8BFD257-32D6-8246-B86E-4AAAA7417042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A66-1E4F-B8AA-4A554744B19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E7DD284-D1CE-0443-B0CE-B3FB5B9469B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A66-1E4F-B8AA-4A554744B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438</c:v>
                </c:pt>
                <c:pt idx="1">
                  <c:v>202</c:v>
                </c:pt>
                <c:pt idx="2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66-1E4F-B8AA-4A554744B19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A-CA4A-B5F8-9B56C8E1FC17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CA-CA4A-B5F8-9B56C8E1FC17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CA-CA4A-B5F8-9B56C8E1FC1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3BC770F-F3EA-9D45-8EA5-79D58FEFDD3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CA-CA4A-B5F8-9B56C8E1FC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8BFD257-32D6-8246-B86E-4AAAA7417042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CA-CA4A-B5F8-9B56C8E1FC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E7DD284-D1CE-0443-B0CE-B3FB5B9469B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CA-CA4A-B5F8-9B56C8E1FC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309</c:v>
                </c:pt>
                <c:pt idx="1">
                  <c:v>264</c:v>
                </c:pt>
                <c:pt idx="2">
                  <c:v>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CA-CA4A-B5F8-9B56C8E1FC1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2B-FB48-A06E-0F0D7A82C8C0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2B-FB48-A06E-0F0D7A82C8C0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2B-FB48-A06E-0F0D7A82C8C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3BC770F-F3EA-9D45-8EA5-79D58FEFDD3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92B-FB48-A06E-0F0D7A82C8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8BFD257-32D6-8246-B86E-4AAAA7417042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2B-FB48-A06E-0F0D7A82C8C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E7DD284-D1CE-0443-B0CE-B3FB5B9469B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92B-FB48-A06E-0F0D7A82C8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2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2B-FB48-A06E-0F0D7A82C8C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dirty="0"/>
              <a:t>EVOLUCIÓN DE CONTAGIADOS DE 0 A 17 AÑOS </a:t>
            </a:r>
            <a:br>
              <a:rPr lang="es-PE" sz="1600" dirty="0"/>
            </a:br>
            <a:r>
              <a:rPr lang="es-PE" sz="1400" dirty="0"/>
              <a:t>(datos acumulados)</a:t>
            </a:r>
            <a:endParaRPr lang="es-PE" sz="1600" dirty="0"/>
          </a:p>
        </c:rich>
      </c:tx>
      <c:layout>
        <c:manualLayout>
          <c:xMode val="edge"/>
          <c:yMode val="edge"/>
          <c:x val="0.22361991825257455"/>
          <c:y val="2.8150844192835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848551472057457E-2"/>
          <c:y val="3.4632631483283494E-2"/>
          <c:w val="0.93151448527942549"/>
          <c:h val="0.80825418217364409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95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5806711641635354E-2"/>
                  <c:y val="-4.42389408189457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C34842-6836-4969-9388-14BF2ECB408B}" type="VALUE">
                      <a:rPr lang="en-US" sz="1000" b="1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000" b="1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3ED-4078-8113-850D069FBE1F}"/>
                </c:ext>
              </c:extLst>
            </c:dLbl>
            <c:dLbl>
              <c:idx val="1"/>
              <c:layout>
                <c:manualLayout>
                  <c:x val="-3.7741514384983854E-2"/>
                  <c:y val="-4.8714925045606587E-2"/>
                </c:manualLayout>
              </c:layout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2F-4750-ADA8-C96FD07E5CBC}"/>
                </c:ext>
              </c:extLst>
            </c:dLbl>
            <c:dLbl>
              <c:idx val="2"/>
              <c:layout>
                <c:manualLayout>
                  <c:x val="-4.3084820349644018E-2"/>
                  <c:y val="-5.72164799918429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35-471C-AA6E-C8EAD2C2F49C}"/>
                </c:ext>
              </c:extLst>
            </c:dLbl>
            <c:dLbl>
              <c:idx val="3"/>
              <c:layout>
                <c:manualLayout>
                  <c:x val="-4.2208180113767958E-2"/>
                  <c:y val="-1.89031810453937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B9-4053-8A37-D665CF6DA1B9}"/>
                </c:ext>
              </c:extLst>
            </c:dLbl>
            <c:dLbl>
              <c:idx val="4"/>
              <c:layout>
                <c:manualLayout>
                  <c:x val="-4.7601459821215789E-2"/>
                  <c:y val="-4.14238563996622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1E-442B-833B-820E83779254}"/>
                </c:ext>
              </c:extLst>
            </c:dLbl>
            <c:dLbl>
              <c:idx val="5"/>
              <c:layout>
                <c:manualLayout>
                  <c:x val="-3.7140044695003739E-2"/>
                  <c:y val="-2.17182654646773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E7-4078-8DDF-6C6FF22126F6}"/>
                </c:ext>
              </c:extLst>
            </c:dLbl>
            <c:dLbl>
              <c:idx val="6"/>
              <c:layout>
                <c:manualLayout>
                  <c:x val="-4.7406709205940326E-2"/>
                  <c:y val="-4.42389408189457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90,976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C7-4045-8911-17AECCD25E8B}"/>
                </c:ext>
              </c:extLst>
            </c:dLbl>
            <c:dLbl>
              <c:idx val="7"/>
              <c:layout>
                <c:manualLayout>
                  <c:x val="-4.2473376908477488E-2"/>
                  <c:y val="-3.86087719803786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2E-4226-A67F-823CAF86C82E}"/>
                </c:ext>
              </c:extLst>
            </c:dLbl>
            <c:dLbl>
              <c:idx val="8"/>
              <c:layout>
                <c:manualLayout>
                  <c:x val="-5.1194226595862334E-2"/>
                  <c:y val="-4.70540252382293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BC-46E5-8454-49D850210667}"/>
                </c:ext>
              </c:extLst>
            </c:dLbl>
            <c:dLbl>
              <c:idx val="9"/>
              <c:layout>
                <c:manualLayout>
                  <c:x val="-5.797307136310792E-2"/>
                  <c:y val="-6.67596161732141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52-4CBF-93B0-DC8A02648ECD}"/>
                </c:ext>
              </c:extLst>
            </c:dLbl>
            <c:dLbl>
              <c:idx val="10"/>
              <c:layout>
                <c:manualLayout>
                  <c:x val="-5.402036195198693E-2"/>
                  <c:y val="-2.28092769222925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DC2-46D2-849D-760DF31F0B33}"/>
                </c:ext>
              </c:extLst>
            </c:dLbl>
            <c:dLbl>
              <c:idx val="11"/>
              <c:layout>
                <c:manualLayout>
                  <c:x val="-5.9290641166814921E-2"/>
                  <c:y val="-4.53299522765609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D65-49A0-AC13-A13E41741F77}"/>
                </c:ext>
              </c:extLst>
            </c:dLbl>
            <c:dLbl>
              <c:idx val="12"/>
              <c:layout>
                <c:manualLayout>
                  <c:x val="-5.2702792148280123E-2"/>
                  <c:y val="-4.2514867857277434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D65-49A0-AC13-A13E41741F77}"/>
                </c:ext>
              </c:extLst>
            </c:dLbl>
            <c:dLbl>
              <c:idx val="13"/>
              <c:layout>
                <c:manualLayout>
                  <c:x val="-4.2162233718623848E-2"/>
                  <c:y val="-3.68846990187103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D65-49A0-AC13-A13E41741F77}"/>
                </c:ext>
              </c:extLst>
            </c:dLbl>
            <c:dLbl>
              <c:idx val="14"/>
              <c:layout>
                <c:manualLayout>
                  <c:x val="-4.8694163829741954E-2"/>
                  <c:y val="-5.94053743729787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D65-49A0-AC13-A13E41741F77}"/>
                </c:ext>
              </c:extLst>
            </c:dLbl>
            <c:dLbl>
              <c:idx val="15"/>
              <c:layout>
                <c:manualLayout>
                  <c:x val="-4.8750082737158931E-2"/>
                  <c:y val="-2.84394457608596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D65-49A0-AC13-A13E41741F77}"/>
                </c:ext>
              </c:extLst>
            </c:dLbl>
            <c:dLbl>
              <c:idx val="16"/>
              <c:layout>
                <c:manualLayout>
                  <c:x val="-5.797307136310792E-2"/>
                  <c:y val="-4.81450366958445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D65-49A0-AC13-A13E41741F77}"/>
                </c:ext>
              </c:extLst>
            </c:dLbl>
            <c:dLbl>
              <c:idx val="17"/>
              <c:layout>
                <c:manualLayout>
                  <c:x val="-5.1385222344572927E-2"/>
                  <c:y val="-4.25148678572774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5A3-42C5-A655-047127948C34}"/>
                </c:ext>
              </c:extLst>
            </c:dLbl>
            <c:dLbl>
              <c:idx val="18"/>
              <c:layout>
                <c:manualLayout>
                  <c:x val="-4.4797373326037941E-2"/>
                  <c:y val="-2.56243613415761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B45-49C3-8EA7-42774469A9A6}"/>
                </c:ext>
              </c:extLst>
            </c:dLbl>
            <c:dLbl>
              <c:idx val="19"/>
              <c:layout>
                <c:manualLayout>
                  <c:x val="-5.5337931755693924E-2"/>
                  <c:y val="-6.22204587922622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tx1"/>
                        </a:solidFill>
                      </a:rPr>
                      <a:t>121.139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B45-49C3-8EA7-42774469A9A6}"/>
                </c:ext>
              </c:extLst>
            </c:dLbl>
            <c:dLbl>
              <c:idx val="20"/>
              <c:layout>
                <c:manualLayout>
                  <c:x val="-5.0067652540865933E-2"/>
                  <c:y val="-5.09601211151280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B45-49C3-8EA7-42774469A9A6}"/>
                </c:ext>
              </c:extLst>
            </c:dLbl>
            <c:dLbl>
              <c:idx val="21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3D65-49A0-AC13-A13E41741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Hoja1!$A$2:$A$23</c:f>
              <c:numCache>
                <c:formatCode>d\-mmm</c:formatCode>
                <c:ptCount val="22"/>
                <c:pt idx="0">
                  <c:v>44229</c:v>
                </c:pt>
                <c:pt idx="1">
                  <c:v>44237</c:v>
                </c:pt>
                <c:pt idx="2">
                  <c:v>44244</c:v>
                </c:pt>
                <c:pt idx="3">
                  <c:v>44251</c:v>
                </c:pt>
                <c:pt idx="4">
                  <c:v>44261</c:v>
                </c:pt>
                <c:pt idx="5">
                  <c:v>44271</c:v>
                </c:pt>
                <c:pt idx="6">
                  <c:v>44282</c:v>
                </c:pt>
                <c:pt idx="7">
                  <c:v>44289</c:v>
                </c:pt>
                <c:pt idx="8">
                  <c:v>44296</c:v>
                </c:pt>
                <c:pt idx="9">
                  <c:v>44303</c:v>
                </c:pt>
                <c:pt idx="10">
                  <c:v>44310</c:v>
                </c:pt>
                <c:pt idx="11">
                  <c:v>44317</c:v>
                </c:pt>
                <c:pt idx="12">
                  <c:v>44324</c:v>
                </c:pt>
                <c:pt idx="13">
                  <c:v>44332</c:v>
                </c:pt>
                <c:pt idx="14">
                  <c:v>44340</c:v>
                </c:pt>
                <c:pt idx="15">
                  <c:v>44347</c:v>
                </c:pt>
                <c:pt idx="16">
                  <c:v>44354</c:v>
                </c:pt>
                <c:pt idx="17">
                  <c:v>44363</c:v>
                </c:pt>
                <c:pt idx="18">
                  <c:v>44380</c:v>
                </c:pt>
                <c:pt idx="19">
                  <c:v>44387</c:v>
                </c:pt>
                <c:pt idx="20">
                  <c:v>44397</c:v>
                </c:pt>
                <c:pt idx="21">
                  <c:v>44404</c:v>
                </c:pt>
              </c:numCache>
            </c:numRef>
          </c:cat>
          <c:val>
            <c:numRef>
              <c:f>Hoja1!$B$2:$B$23</c:f>
              <c:numCache>
                <c:formatCode>#,##0</c:formatCode>
                <c:ptCount val="22"/>
                <c:pt idx="0">
                  <c:v>74582</c:v>
                </c:pt>
                <c:pt idx="1">
                  <c:v>76578</c:v>
                </c:pt>
                <c:pt idx="2">
                  <c:v>78498</c:v>
                </c:pt>
                <c:pt idx="3">
                  <c:v>80353</c:v>
                </c:pt>
                <c:pt idx="4">
                  <c:v>83143</c:v>
                </c:pt>
                <c:pt idx="5">
                  <c:v>86198</c:v>
                </c:pt>
                <c:pt idx="6">
                  <c:v>90976</c:v>
                </c:pt>
                <c:pt idx="7">
                  <c:v>93645</c:v>
                </c:pt>
                <c:pt idx="8">
                  <c:v>97033</c:v>
                </c:pt>
                <c:pt idx="9">
                  <c:v>100195</c:v>
                </c:pt>
                <c:pt idx="10">
                  <c:v>103352</c:v>
                </c:pt>
                <c:pt idx="11">
                  <c:v>106142</c:v>
                </c:pt>
                <c:pt idx="12">
                  <c:v>108243</c:v>
                </c:pt>
                <c:pt idx="13">
                  <c:v>110541</c:v>
                </c:pt>
                <c:pt idx="14">
                  <c:v>112631</c:v>
                </c:pt>
                <c:pt idx="15">
                  <c:v>114259</c:v>
                </c:pt>
                <c:pt idx="16">
                  <c:v>115718</c:v>
                </c:pt>
                <c:pt idx="17">
                  <c:v>117385</c:v>
                </c:pt>
                <c:pt idx="18">
                  <c:v>120102</c:v>
                </c:pt>
                <c:pt idx="19">
                  <c:v>121139</c:v>
                </c:pt>
                <c:pt idx="20">
                  <c:v>122379</c:v>
                </c:pt>
                <c:pt idx="21">
                  <c:v>123133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0"/>
        <c:lblAlgn val="ctr"/>
        <c:lblOffset val="100"/>
        <c:noMultiLvlLbl val="1"/>
      </c:catAx>
      <c:valAx>
        <c:axId val="966021839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dirty="0"/>
              <a:t>EVOLUCIÓN DE NUEVOS CONTAGIADOS DE 0 A 17 AÑOS</a:t>
            </a:r>
          </a:p>
          <a:p>
            <a:pPr>
              <a:defRPr sz="1600"/>
            </a:pPr>
            <a:r>
              <a:rPr lang="es-PE" sz="1600" dirty="0"/>
              <a:t>(datos por periodo)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1509574827870055E-2"/>
          <c:y val="0.11063991080393934"/>
          <c:w val="0.93534165493979005"/>
          <c:h val="0.65623962353233245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95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9974581985327941E-2"/>
                  <c:y val="-3.64130061333374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C816C2-B8A2-489F-9592-1A38EBD732DE}" type="VALUE"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200" b="1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466-4324-AA5C-DEA7CC050726}"/>
                </c:ext>
              </c:extLst>
            </c:dLbl>
            <c:dLbl>
              <c:idx val="1"/>
              <c:layout>
                <c:manualLayout>
                  <c:x val="-3.6758331046775533E-2"/>
                  <c:y val="-5.18958596093018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B328D9E-B471-4AFD-92E4-82128A7F15B1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200" b="1"/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132503366025783E-2"/>
                      <c:h val="4.124098674250400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A35-4714-B0AF-738F54257BB7}"/>
                </c:ext>
              </c:extLst>
            </c:dLbl>
            <c:dLbl>
              <c:idx val="2"/>
              <c:layout>
                <c:manualLayout>
                  <c:x val="-3.2415945071564138E-2"/>
                  <c:y val="-8.59866427569207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CE-454F-AD23-8455C5FD30DE}"/>
                </c:ext>
              </c:extLst>
            </c:dLbl>
            <c:dLbl>
              <c:idx val="3"/>
              <c:layout>
                <c:manualLayout>
                  <c:x val="-6.2130561387164419E-2"/>
                  <c:y val="-3.81302076291004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AF-46BB-9D38-EA84ED0FB8A4}"/>
                </c:ext>
              </c:extLst>
            </c:dLbl>
            <c:dLbl>
              <c:idx val="4"/>
              <c:layout>
                <c:manualLayout>
                  <c:x val="-6.2130561387164419E-2"/>
                  <c:y val="-3.5315123209816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B2-4717-BF0E-3331CB7A4CB1}"/>
                </c:ext>
              </c:extLst>
            </c:dLbl>
            <c:dLbl>
              <c:idx val="5"/>
              <c:layout>
                <c:manualLayout>
                  <c:x val="-2.9714616315600281E-2"/>
                  <c:y val="-4.09452920483840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AF-46BB-9D38-EA84ED0FB8A4}"/>
                </c:ext>
              </c:extLst>
            </c:dLbl>
            <c:dLbl>
              <c:idx val="6"/>
              <c:layout>
                <c:manualLayout>
                  <c:x val="-2.7570463203435581E-2"/>
                  <c:y val="-0.116333252796797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B2-4717-BF0E-3331CB7A4CB1}"/>
                </c:ext>
              </c:extLst>
            </c:dLbl>
            <c:dLbl>
              <c:idx val="7"/>
              <c:layout>
                <c:manualLayout>
                  <c:x val="-2.8921127581417412E-2"/>
                  <c:y val="-0.110703083958230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F9-4D76-B3A5-33E33F2BAA5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6EE-44B3-9987-1AAEA50CBDF1}"/>
                </c:ext>
              </c:extLst>
            </c:dLbl>
            <c:dLbl>
              <c:idx val="9"/>
              <c:layout>
                <c:manualLayout>
                  <c:x val="-2.7502929984536489E-2"/>
                  <c:y val="-7.12919020882606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C8-4508-B7E1-36FDCC81F79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F58-4E5A-934D-605BCE7A31CC}"/>
                </c:ext>
              </c:extLst>
            </c:dLbl>
            <c:dLbl>
              <c:idx val="11"/>
              <c:layout>
                <c:manualLayout>
                  <c:x val="-3.2973120715362902E-2"/>
                  <c:y val="-8.2552239765394858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EE-44B3-9987-1AAEA50CBDF1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EC8-4508-B7E1-36FDCC81F79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F58-4E5A-934D-605BCE7A31CC}"/>
                </c:ext>
              </c:extLst>
            </c:dLbl>
            <c:dLbl>
              <c:idx val="14"/>
              <c:layout>
                <c:manualLayout>
                  <c:x val="-3.6748280827585036E-2"/>
                  <c:y val="-5.44013955725593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33-44E1-8F0D-3918A3C2F3E2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6A0-496E-91E9-2BED44C79ACF}"/>
                </c:ext>
              </c:extLst>
            </c:dLbl>
            <c:dLbl>
              <c:idx val="16"/>
              <c:layout>
                <c:manualLayout>
                  <c:x val="-3.4046792544332634E-2"/>
                  <c:y val="-4.45484892749716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132503366025783E-2"/>
                      <c:h val="4.12409867425040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4D9C-4427-9FAB-4A30F0CCB4D0}"/>
                </c:ext>
              </c:extLst>
            </c:dLbl>
            <c:dLbl>
              <c:idx val="17"/>
              <c:layout>
                <c:manualLayout>
                  <c:x val="-4.2427771361235919E-2"/>
                  <c:y val="-3.46958046375744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B8C325-A4BE-420F-B6E5-7CED094CA180}" type="VALUE">
                      <a:rPr lang="en-US" b="1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2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414-4BC0-B10C-D4CFBCAA2BAE}"/>
                </c:ext>
              </c:extLst>
            </c:dLbl>
            <c:dLbl>
              <c:idx val="18"/>
              <c:layout>
                <c:manualLayout>
                  <c:x val="-2.7906261613613731E-2"/>
                  <c:y val="-9.80349824112638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764373546902037E-2"/>
                      <c:h val="6.37616620967724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E9A6-4296-957B-EB0BE88947A8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2537-464F-9950-859C2F8DCCE2}"/>
                </c:ext>
              </c:extLst>
            </c:dLbl>
            <c:dLbl>
              <c:idx val="20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B08-4EEB-AF14-A20DF736F5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Hoja1!$A$2:$A$22</c:f>
              <c:strCache>
                <c:ptCount val="21"/>
                <c:pt idx="0">
                  <c:v>03/02
10/02</c:v>
                </c:pt>
                <c:pt idx="1">
                  <c:v>11/02
17/02</c:v>
                </c:pt>
                <c:pt idx="2">
                  <c:v>18/02
24/02</c:v>
                </c:pt>
                <c:pt idx="3">
                  <c:v>25/02
06/03</c:v>
                </c:pt>
                <c:pt idx="4">
                  <c:v>07/03
16/03</c:v>
                </c:pt>
                <c:pt idx="5">
                  <c:v>17/03
27/03</c:v>
                </c:pt>
                <c:pt idx="6">
                  <c:v>28/03
03/04</c:v>
                </c:pt>
                <c:pt idx="7">
                  <c:v>04/04
10/04</c:v>
                </c:pt>
                <c:pt idx="8">
                  <c:v>11/04
17/04</c:v>
                </c:pt>
                <c:pt idx="9">
                  <c:v>17/04
24/04</c:v>
                </c:pt>
                <c:pt idx="10">
                  <c:v>25/04
01/05</c:v>
                </c:pt>
                <c:pt idx="11">
                  <c:v>02/05
08/05</c:v>
                </c:pt>
                <c:pt idx="12">
                  <c:v>09/05
16/05</c:v>
                </c:pt>
                <c:pt idx="13">
                  <c:v>17/05
24/05</c:v>
                </c:pt>
                <c:pt idx="14">
                  <c:v>25/05
31/05</c:v>
                </c:pt>
                <c:pt idx="15">
                  <c:v>01/06
07/06</c:v>
                </c:pt>
                <c:pt idx="16">
                  <c:v>08/06
16/06</c:v>
                </c:pt>
                <c:pt idx="17">
                  <c:v>17/06
03/07</c:v>
                </c:pt>
                <c:pt idx="18">
                  <c:v>04/07
10/07</c:v>
                </c:pt>
                <c:pt idx="19">
                  <c:v>11/07
20/07</c:v>
                </c:pt>
                <c:pt idx="20">
                  <c:v>21/07
27/07</c:v>
                </c:pt>
              </c:strCache>
            </c:strRef>
          </c:cat>
          <c:val>
            <c:numRef>
              <c:f>Hoja1!$B$2:$B$22</c:f>
              <c:numCache>
                <c:formatCode>#,##0</c:formatCode>
                <c:ptCount val="21"/>
                <c:pt idx="0">
                  <c:v>1996</c:v>
                </c:pt>
                <c:pt idx="1">
                  <c:v>1920</c:v>
                </c:pt>
                <c:pt idx="2">
                  <c:v>1855</c:v>
                </c:pt>
                <c:pt idx="3">
                  <c:v>2790</c:v>
                </c:pt>
                <c:pt idx="4">
                  <c:v>3055</c:v>
                </c:pt>
                <c:pt idx="5">
                  <c:v>4778</c:v>
                </c:pt>
                <c:pt idx="6">
                  <c:v>2669</c:v>
                </c:pt>
                <c:pt idx="7">
                  <c:v>3388</c:v>
                </c:pt>
                <c:pt idx="8">
                  <c:v>3162</c:v>
                </c:pt>
                <c:pt idx="9">
                  <c:v>3157</c:v>
                </c:pt>
                <c:pt idx="10">
                  <c:v>2790</c:v>
                </c:pt>
                <c:pt idx="11">
                  <c:v>2101</c:v>
                </c:pt>
                <c:pt idx="12">
                  <c:v>2298</c:v>
                </c:pt>
                <c:pt idx="13">
                  <c:v>2090</c:v>
                </c:pt>
                <c:pt idx="14">
                  <c:v>1628</c:v>
                </c:pt>
                <c:pt idx="15">
                  <c:v>1459</c:v>
                </c:pt>
                <c:pt idx="16">
                  <c:v>1667</c:v>
                </c:pt>
                <c:pt idx="17">
                  <c:v>2717</c:v>
                </c:pt>
                <c:pt idx="18">
                  <c:v>1037</c:v>
                </c:pt>
                <c:pt idx="19">
                  <c:v>1240</c:v>
                </c:pt>
                <c:pt idx="20">
                  <c:v>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1"/>
        <c:lblAlgn val="ctr"/>
        <c:lblOffset val="100"/>
        <c:noMultiLvlLbl val="0"/>
      </c:catAx>
      <c:valAx>
        <c:axId val="966021839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dirty="0"/>
              <a:t>EVOLUCIÓN DE FALLECIDOS DE 0 A 17 AÑOS</a:t>
            </a:r>
            <a:r>
              <a:rPr lang="es-PE" sz="1800" dirty="0"/>
              <a:t> </a:t>
            </a:r>
          </a:p>
          <a:p>
            <a:pPr>
              <a:defRPr sz="1800"/>
            </a:pPr>
            <a:r>
              <a:rPr lang="es-PE" sz="1400" b="1" i="0" u="none" strike="noStrike" baseline="0" dirty="0">
                <a:effectLst/>
              </a:rPr>
              <a:t>(datos acumulados)</a:t>
            </a:r>
            <a:endParaRPr lang="es-PE" sz="1400" dirty="0"/>
          </a:p>
        </c:rich>
      </c:tx>
      <c:layout>
        <c:manualLayout>
          <c:xMode val="edge"/>
          <c:yMode val="edge"/>
          <c:x val="0.257943302789743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5.711261024159156E-2"/>
          <c:y val="0.18820632317171254"/>
          <c:w val="0.92788056847600731"/>
          <c:h val="0.66302728243232611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52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DCC-4F01-AE98-D1CC0691FBF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D60-463B-A15D-E6E3D365CE2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6DC-4924-82A8-2AEC018E7D6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842-4AB7-A535-174A5FB0696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FDA-44BB-A1F1-8ADE7C7D0CB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208-4CD8-AD13-FC27EE716B7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6FB-4DF7-9055-3E4756A2960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292-4839-A1D8-838897ED3816}"/>
                </c:ext>
              </c:extLst>
            </c:dLbl>
            <c:dLbl>
              <c:idx val="8"/>
              <c:layout>
                <c:manualLayout>
                  <c:x val="-1.2927028391574037E-2"/>
                  <c:y val="-3.75108890568580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DF-4623-AB11-3F43A769D3BC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123-4203-AE76-31D05E36DD99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F52-477C-BBE1-59ADB8D7151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3C0D-4B3B-B0D2-ABADC0DB5FEA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81A-4212-A422-710D866C660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4925-4B08-B48B-3DFC42AA344F}"/>
                </c:ext>
              </c:extLst>
            </c:dLbl>
            <c:dLbl>
              <c:idx val="14"/>
              <c:layout>
                <c:manualLayout>
                  <c:x val="-4.9386084583901771E-3"/>
                  <c:y val="-1.30508884141556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CDF-4FC5-8470-D63B36383BEF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F592-4B42-93EB-D7FE2A6A1AAB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D07B-4785-938C-14975872B50D}"/>
                </c:ext>
              </c:extLst>
            </c:dLbl>
            <c:dLbl>
              <c:idx val="17"/>
              <c:layout>
                <c:manualLayout>
                  <c:x val="-3.5876722776638011E-2"/>
                  <c:y val="-6.73672190252571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1,016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E0E-4EC2-A3F3-B98AE719DD8F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DE0E-4EC2-A3F3-B98AE719DD8F}"/>
                </c:ext>
              </c:extLst>
            </c:dLbl>
            <c:dLbl>
              <c:idx val="19"/>
              <c:layout>
                <c:manualLayout>
                  <c:x val="-3.6494075689379311E-2"/>
                  <c:y val="-5.22793494110622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3CD-4E2D-B32C-911D333AE793}"/>
                </c:ext>
              </c:extLst>
            </c:dLbl>
            <c:dLbl>
              <c:idx val="20"/>
              <c:layout>
                <c:manualLayout>
                  <c:x val="-3.656228851339012E-2"/>
                  <c:y val="-4.92617754882232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3CD-4E2D-B32C-911D333AE793}"/>
                </c:ext>
              </c:extLst>
            </c:dLbl>
            <c:dLbl>
              <c:idx val="21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D07B-4785-938C-14975872B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Hoja1!$A$2:$A$24</c:f>
              <c:numCache>
                <c:formatCode>d\-mmm</c:formatCode>
                <c:ptCount val="22"/>
                <c:pt idx="0">
                  <c:v>44229</c:v>
                </c:pt>
                <c:pt idx="1">
                  <c:v>44237</c:v>
                </c:pt>
                <c:pt idx="2">
                  <c:v>44244</c:v>
                </c:pt>
                <c:pt idx="3">
                  <c:v>44251</c:v>
                </c:pt>
                <c:pt idx="4">
                  <c:v>44261</c:v>
                </c:pt>
                <c:pt idx="5">
                  <c:v>44271</c:v>
                </c:pt>
                <c:pt idx="6">
                  <c:v>44282</c:v>
                </c:pt>
                <c:pt idx="7">
                  <c:v>44289</c:v>
                </c:pt>
                <c:pt idx="8">
                  <c:v>44296</c:v>
                </c:pt>
                <c:pt idx="9">
                  <c:v>44303</c:v>
                </c:pt>
                <c:pt idx="10">
                  <c:v>44310</c:v>
                </c:pt>
                <c:pt idx="11">
                  <c:v>44317</c:v>
                </c:pt>
                <c:pt idx="12">
                  <c:v>44324</c:v>
                </c:pt>
                <c:pt idx="13">
                  <c:v>44332</c:v>
                </c:pt>
                <c:pt idx="14">
                  <c:v>44340</c:v>
                </c:pt>
                <c:pt idx="15">
                  <c:v>44347</c:v>
                </c:pt>
                <c:pt idx="16">
                  <c:v>44354</c:v>
                </c:pt>
                <c:pt idx="17">
                  <c:v>44363</c:v>
                </c:pt>
                <c:pt idx="18">
                  <c:v>44380</c:v>
                </c:pt>
                <c:pt idx="19">
                  <c:v>44387</c:v>
                </c:pt>
                <c:pt idx="20">
                  <c:v>44397</c:v>
                </c:pt>
                <c:pt idx="21">
                  <c:v>44404</c:v>
                </c:pt>
              </c:numCache>
            </c:numRef>
          </c:cat>
          <c:val>
            <c:numRef>
              <c:f>Hoja1!$B$2:$B$24</c:f>
              <c:numCache>
                <c:formatCode>General</c:formatCode>
                <c:ptCount val="22"/>
                <c:pt idx="0">
                  <c:v>253</c:v>
                </c:pt>
                <c:pt idx="1">
                  <c:v>262</c:v>
                </c:pt>
                <c:pt idx="2">
                  <c:v>273</c:v>
                </c:pt>
                <c:pt idx="3">
                  <c:v>277</c:v>
                </c:pt>
                <c:pt idx="4">
                  <c:v>287</c:v>
                </c:pt>
                <c:pt idx="5">
                  <c:v>300</c:v>
                </c:pt>
                <c:pt idx="6">
                  <c:v>313</c:v>
                </c:pt>
                <c:pt idx="7">
                  <c:v>323</c:v>
                </c:pt>
                <c:pt idx="8">
                  <c:v>327</c:v>
                </c:pt>
                <c:pt idx="9">
                  <c:v>341</c:v>
                </c:pt>
                <c:pt idx="10">
                  <c:v>349</c:v>
                </c:pt>
                <c:pt idx="11">
                  <c:v>353</c:v>
                </c:pt>
                <c:pt idx="12">
                  <c:v>375</c:v>
                </c:pt>
                <c:pt idx="13">
                  <c:v>388</c:v>
                </c:pt>
                <c:pt idx="14">
                  <c:v>393</c:v>
                </c:pt>
                <c:pt idx="15">
                  <c:v>988</c:v>
                </c:pt>
                <c:pt idx="16" formatCode="#,##0">
                  <c:v>1003</c:v>
                </c:pt>
                <c:pt idx="17" formatCode="#,##0">
                  <c:v>1016</c:v>
                </c:pt>
                <c:pt idx="18" formatCode="#,##0">
                  <c:v>1045</c:v>
                </c:pt>
                <c:pt idx="19" formatCode="#,##0">
                  <c:v>1059</c:v>
                </c:pt>
                <c:pt idx="20" formatCode="#,##0">
                  <c:v>1066</c:v>
                </c:pt>
                <c:pt idx="21">
                  <c:v>1075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0"/>
        <c:lblAlgn val="ctr"/>
        <c:lblOffset val="100"/>
        <c:noMultiLvlLbl val="1"/>
      </c:catAx>
      <c:valAx>
        <c:axId val="966021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6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EVOLUCIÓN DE NUEVOS FALLECIDOS DE 0 A 17 AÑOS</a:t>
            </a:r>
            <a:r>
              <a:rPr lang="es-PE" sz="18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(datos por periodo)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s-PE" sz="1800" b="1" i="0" u="none" strike="noStrike" kern="120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26698499317871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021097635646838E-2"/>
          <c:y val="2.9009517436293215E-2"/>
          <c:w val="0.94442910700282523"/>
          <c:h val="0.85179001686834055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52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3CE-4D0D-8255-010774183C1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C55-47DE-8A1B-03919679FFB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6C1-497A-8220-6A165F234268}"/>
                </c:ext>
              </c:extLst>
            </c:dLbl>
            <c:dLbl>
              <c:idx val="3"/>
              <c:layout>
                <c:manualLayout>
                  <c:x val="-3.4755239496836428E-3"/>
                  <c:y val="-4.37603764676675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6500735839125157E-2"/>
                      <c:h val="4.52947083062723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FB9-475B-8B20-4923221C82E3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B6917D6-4E4F-4647-9AC1-A7ECA4BA1529}" type="VALUE">
                      <a:rPr lang="en-US" b="1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 b="0" i="0" u="none" strike="noStrike" kern="1200" baseline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F11-4022-A29C-9A9181202AD0}"/>
                </c:ext>
              </c:extLst>
            </c:dLbl>
            <c:dLbl>
              <c:idx val="5"/>
              <c:layout>
                <c:manualLayout>
                  <c:x val="-2.263989000010742E-2"/>
                  <c:y val="-3.25000387905333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E7-4E30-8323-15AAD6E78CD6}"/>
                </c:ext>
              </c:extLst>
            </c:dLbl>
            <c:dLbl>
              <c:idx val="6"/>
              <c:layout>
                <c:manualLayout>
                  <c:x val="-9.6146781106659068E-3"/>
                  <c:y val="-4.37603764676675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44-48E1-9F41-6450A47D146B}"/>
                </c:ext>
              </c:extLst>
            </c:dLbl>
            <c:dLbl>
              <c:idx val="7"/>
              <c:layout>
                <c:manualLayout>
                  <c:x val="-1.1784920131914133E-2"/>
                  <c:y val="-4.37603764676675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2E-494F-B7FE-1D4CD68648B8}"/>
                </c:ext>
              </c:extLst>
            </c:dLbl>
            <c:dLbl>
              <c:idx val="8"/>
              <c:layout>
                <c:manualLayout>
                  <c:x val="-4.1576521897927834E-3"/>
                  <c:y val="-3.5315123209816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27-4DCC-B39E-F9107AE07AD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595-489E-8591-8835B0A0E3B4}"/>
                </c:ext>
              </c:extLst>
            </c:dLbl>
            <c:dLbl>
              <c:idx val="10"/>
              <c:layout>
                <c:manualLayout>
                  <c:x val="-5.5219086700110647E-3"/>
                  <c:y val="-5.25403134625637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F7-4C2D-B638-518673A4D713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03C-49E3-87F1-F0517DF1C6F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851-4D66-B011-2A03A38F4E58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C77-4D71-BF5B-71E8909CA618}"/>
                </c:ext>
              </c:extLst>
            </c:dLbl>
            <c:dLbl>
              <c:idx val="14"/>
              <c:layout>
                <c:manualLayout>
                  <c:x val="-1.5071704031539032E-2"/>
                  <c:y val="-0.112432512220720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BD3-4576-A1D0-F3E6F2BBB1B8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291-49ED-81E0-E854EE1AA05D}"/>
                </c:ext>
              </c:extLst>
            </c:dLbl>
            <c:dLbl>
              <c:idx val="16"/>
              <c:layout>
                <c:manualLayout>
                  <c:x val="-1.991386803238504E-2"/>
                  <c:y val="-6.90106681210567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4686275403481419E-2"/>
                      <c:h val="6.31563235904760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29B6-4846-BA83-5C5C7D5E073D}"/>
                </c:ext>
              </c:extLst>
            </c:dLbl>
            <c:dLbl>
              <c:idx val="17"/>
              <c:layout>
                <c:manualLayout>
                  <c:x val="-3.3340673418477608E-2"/>
                  <c:y val="-5.5534923400471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616-41F1-B90F-30120879DB8A}"/>
                </c:ext>
              </c:extLst>
            </c:dLbl>
            <c:dLbl>
              <c:idx val="18"/>
              <c:layout>
                <c:manualLayout>
                  <c:x val="-3.3596526798373341E-2"/>
                  <c:y val="-1.03148985617147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10A-49FF-8BCD-2D16B0975EC9}"/>
                </c:ext>
              </c:extLst>
            </c:dLbl>
            <c:dLbl>
              <c:idx val="19"/>
              <c:layout>
                <c:manualLayout>
                  <c:x val="-2.1140405866503457E-2"/>
                  <c:y val="-4.0561873710932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10A-49FF-8BCD-2D16B0975EC9}"/>
                </c:ext>
              </c:extLst>
            </c:dLbl>
            <c:dLbl>
              <c:idx val="20"/>
              <c:layout>
                <c:manualLayout>
                  <c:x val="-8.1979820565340825E-3"/>
                  <c:y val="-4.65510935867480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EC8-40FC-9BFD-0D56EDB3188A}"/>
                </c:ext>
              </c:extLst>
            </c:dLbl>
            <c:dLbl>
              <c:idx val="21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9616-41F1-B90F-30120879D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Hoja1!$A$2:$A$25</c:f>
              <c:strCache>
                <c:ptCount val="22"/>
                <c:pt idx="0">
                  <c:v>27/01
02/02</c:v>
                </c:pt>
                <c:pt idx="1">
                  <c:v>03/02
10/02</c:v>
                </c:pt>
                <c:pt idx="2">
                  <c:v>11/02
17/02</c:v>
                </c:pt>
                <c:pt idx="3">
                  <c:v>18/02
24/02</c:v>
                </c:pt>
                <c:pt idx="4">
                  <c:v>25/02
06/03</c:v>
                </c:pt>
                <c:pt idx="5">
                  <c:v>07/03
16/03</c:v>
                </c:pt>
                <c:pt idx="6">
                  <c:v>17/03
27/03</c:v>
                </c:pt>
                <c:pt idx="7">
                  <c:v>28/03
03/04</c:v>
                </c:pt>
                <c:pt idx="8">
                  <c:v>04/04
10/04</c:v>
                </c:pt>
                <c:pt idx="9">
                  <c:v>11/04
17/04</c:v>
                </c:pt>
                <c:pt idx="10">
                  <c:v>18/04
24/04</c:v>
                </c:pt>
                <c:pt idx="11">
                  <c:v>25/04
01/05</c:v>
                </c:pt>
                <c:pt idx="12">
                  <c:v>02/05
08/05</c:v>
                </c:pt>
                <c:pt idx="13">
                  <c:v>09/05
16/05</c:v>
                </c:pt>
                <c:pt idx="14">
                  <c:v>17/05
24/05</c:v>
                </c:pt>
                <c:pt idx="15">
                  <c:v>25/05
31/05</c:v>
                </c:pt>
                <c:pt idx="16">
                  <c:v>01/06
07/06</c:v>
                </c:pt>
                <c:pt idx="17">
                  <c:v>08/06
16/06</c:v>
                </c:pt>
                <c:pt idx="18">
                  <c:v>17/06
03/07</c:v>
                </c:pt>
                <c:pt idx="19">
                  <c:v>04/07
10/07</c:v>
                </c:pt>
                <c:pt idx="20">
                  <c:v>11/07
20/07</c:v>
                </c:pt>
                <c:pt idx="21">
                  <c:v>21/07
27/07</c:v>
                </c:pt>
              </c:strCache>
            </c:strRef>
          </c:cat>
          <c:val>
            <c:numRef>
              <c:f>Hoja1!$B$2:$B$25</c:f>
              <c:numCache>
                <c:formatCode>General</c:formatCode>
                <c:ptCount val="22"/>
                <c:pt idx="0">
                  <c:v>7</c:v>
                </c:pt>
                <c:pt idx="1">
                  <c:v>9</c:v>
                </c:pt>
                <c:pt idx="2">
                  <c:v>11</c:v>
                </c:pt>
                <c:pt idx="3">
                  <c:v>4</c:v>
                </c:pt>
                <c:pt idx="4">
                  <c:v>10</c:v>
                </c:pt>
                <c:pt idx="5">
                  <c:v>13</c:v>
                </c:pt>
                <c:pt idx="6">
                  <c:v>13</c:v>
                </c:pt>
                <c:pt idx="7">
                  <c:v>10</c:v>
                </c:pt>
                <c:pt idx="8">
                  <c:v>4</c:v>
                </c:pt>
                <c:pt idx="9">
                  <c:v>14</c:v>
                </c:pt>
                <c:pt idx="10">
                  <c:v>8</c:v>
                </c:pt>
                <c:pt idx="11">
                  <c:v>9</c:v>
                </c:pt>
                <c:pt idx="12">
                  <c:v>12</c:v>
                </c:pt>
                <c:pt idx="13">
                  <c:v>13</c:v>
                </c:pt>
                <c:pt idx="14">
                  <c:v>5</c:v>
                </c:pt>
                <c:pt idx="15">
                  <c:v>11</c:v>
                </c:pt>
                <c:pt idx="16">
                  <c:v>7</c:v>
                </c:pt>
                <c:pt idx="17">
                  <c:v>10</c:v>
                </c:pt>
                <c:pt idx="18">
                  <c:v>17</c:v>
                </c:pt>
                <c:pt idx="19">
                  <c:v>11</c:v>
                </c:pt>
                <c:pt idx="20">
                  <c:v>6</c:v>
                </c:pt>
                <c:pt idx="2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1"/>
        <c:lblAlgn val="ctr"/>
        <c:lblOffset val="100"/>
        <c:noMultiLvlLbl val="0"/>
      </c:catAx>
      <c:valAx>
        <c:axId val="966021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5B59-444A-4777-8272-155DA6F0071A}" type="datetimeFigureOut">
              <a:rPr lang="es-419" smtClean="0"/>
              <a:t>11/8/2021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143000"/>
            <a:ext cx="4473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1E4A3-5DC5-4776-8BB7-7F1BEFB3E76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9217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26756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5625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178222"/>
            <a:ext cx="887349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781306"/>
            <a:ext cx="782955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B2C-84EF-4F0D-B883-E5EFF7C48A3D}" type="datetime1">
              <a:rPr lang="es-PE" smtClean="0"/>
              <a:t>11/08/2021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900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E78-CA81-43CB-979F-183AE23C2040}" type="datetime1">
              <a:rPr lang="es-PE" smtClean="0"/>
              <a:t>11/08/2021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058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383297"/>
            <a:ext cx="2250996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383297"/>
            <a:ext cx="6622494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EDA0-F1C9-48E0-A18B-AF7A7D8A2757}" type="datetime1">
              <a:rPr lang="es-PE" smtClean="0"/>
              <a:t>11/08/2021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1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DC1D-118E-40A6-9AC8-8A2A8B69AB4D}" type="datetime1">
              <a:rPr lang="es-PE" smtClean="0"/>
              <a:t>11/08/2021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697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794831"/>
            <a:ext cx="9003983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4817876"/>
            <a:ext cx="9003983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1C19-51DD-405E-80E5-FCCD400DD3AC}" type="datetime1">
              <a:rPr lang="es-PE" smtClean="0"/>
              <a:t>11/08/2021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24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54D0-78BE-48B1-88F1-940261A89122}" type="datetime1">
              <a:rPr lang="es-PE" smtClean="0"/>
              <a:t>11/08/2021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669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383299"/>
            <a:ext cx="9003983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764832"/>
            <a:ext cx="441635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629749"/>
            <a:ext cx="441635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764832"/>
            <a:ext cx="44381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629749"/>
            <a:ext cx="443810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2668-A8A0-49AD-A518-1CA928C5C248}" type="datetime1">
              <a:rPr lang="es-PE" smtClean="0"/>
              <a:t>11/08/2021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046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231B-BC05-408C-9E71-0006C25B4718}" type="datetime1">
              <a:rPr lang="es-PE" smtClean="0"/>
              <a:t>11/08/2021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096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08F9-BC2F-4694-A6B9-4CAD0D10FB79}" type="datetime1">
              <a:rPr lang="es-PE" smtClean="0"/>
              <a:t>11/08/2021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12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36570"/>
            <a:ext cx="5284946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B246-8496-4546-B1D5-E53742EFA281}" type="datetime1">
              <a:rPr lang="es-PE" smtClean="0"/>
              <a:t>11/08/2021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460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36570"/>
            <a:ext cx="5284946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4314-251F-446D-A663-0C4EE8FFBD83}" type="datetime1">
              <a:rPr lang="es-PE" smtClean="0"/>
              <a:t>11/08/2021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95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83299"/>
            <a:ext cx="9003983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916484"/>
            <a:ext cx="9003983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88F6-78B0-4F1F-B04C-2BE58554B4E9}" type="datetime1">
              <a:rPr lang="es-PE" smtClean="0"/>
              <a:t>11/08/2021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672698"/>
            <a:ext cx="352329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814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5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emf"/><Relationship Id="rId7" Type="http://schemas.openxmlformats.org/officeDocument/2006/relationships/hyperlink" Target="https://www.datosabiertos.gob.pe/search/field_topic/covid-19-917?sort_by=changed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osabiertos.gob.pe/search/field_topic/covid-19-917?sort_by=changed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emf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osabiertos.gob.pe/search/field_topic/covid-19-917?sort_by=changed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chart" Target="../charts/chart4.xml"/><Relationship Id="rId4" Type="http://schemas.openxmlformats.org/officeDocument/2006/relationships/image" Target="../media/image7.emf"/><Relationship Id="rId9" Type="http://schemas.openxmlformats.org/officeDocument/2006/relationships/hyperlink" Target="https://www.datosabiertos.gob.pe/search/field_topic/covid-19-917?sort_by=chang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chart" Target="../charts/chart5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chart" Target="../charts/chart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chart" Target="../charts/chart8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A8F48D0-E198-A341-96D4-03201041D483}"/>
              </a:ext>
            </a:extLst>
          </p:cNvPr>
          <p:cNvSpPr txBox="1"/>
          <p:nvPr/>
        </p:nvSpPr>
        <p:spPr>
          <a:xfrm>
            <a:off x="273376" y="190166"/>
            <a:ext cx="3318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Covid-19 • Número 56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0438EF4-73D8-3343-9304-A3B8BE2C001B}"/>
              </a:ext>
            </a:extLst>
          </p:cNvPr>
          <p:cNvGrpSpPr/>
          <p:nvPr/>
        </p:nvGrpSpPr>
        <p:grpSpPr>
          <a:xfrm>
            <a:off x="3020068" y="564506"/>
            <a:ext cx="4208913" cy="3409857"/>
            <a:chOff x="2944652" y="687056"/>
            <a:chExt cx="4208913" cy="340985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F069218-4E93-CB43-A173-44EBFD9AB695}"/>
                </a:ext>
              </a:extLst>
            </p:cNvPr>
            <p:cNvSpPr txBox="1"/>
            <p:nvPr/>
          </p:nvSpPr>
          <p:spPr>
            <a:xfrm>
              <a:off x="3491315" y="2810052"/>
              <a:ext cx="3169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ESPECIAL NIÑAS, NIÑOS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Y ADOLESCENTES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015E45B-338D-E848-95F4-36FC7AD85125}"/>
                </a:ext>
              </a:extLst>
            </p:cNvPr>
            <p:cNvSpPr txBox="1"/>
            <p:nvPr/>
          </p:nvSpPr>
          <p:spPr>
            <a:xfrm>
              <a:off x="2944652" y="687056"/>
              <a:ext cx="4208913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8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an-Black" panose="02000503040000020004" pitchFamily="2" charset="77"/>
                  <a:ea typeface="+mn-ea"/>
                  <a:cs typeface="Poppins" pitchFamily="2" charset="77"/>
                </a:rPr>
                <a:t>RADAR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1D635DA-CF2B-1548-9751-DD3D19BE6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7227" y="2008372"/>
              <a:ext cx="3728370" cy="643234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878B98F-CF21-6148-BECB-6BF28ED7829B}"/>
                </a:ext>
              </a:extLst>
            </p:cNvPr>
            <p:cNvSpPr/>
            <p:nvPr/>
          </p:nvSpPr>
          <p:spPr>
            <a:xfrm>
              <a:off x="3075430" y="3512138"/>
              <a:ext cx="39751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En coordinación con la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Defensoría del Pueblo del Perú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0" y="6379511"/>
            <a:ext cx="104394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542" y="6537598"/>
            <a:ext cx="1668901" cy="335699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8237CBC2-B62F-2C4A-BB87-F01D357FD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28" y="6562620"/>
            <a:ext cx="4229922" cy="48221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C96E500-226C-4141-9F99-8CEB21EB445E}"/>
              </a:ext>
            </a:extLst>
          </p:cNvPr>
          <p:cNvSpPr txBox="1"/>
          <p:nvPr/>
        </p:nvSpPr>
        <p:spPr>
          <a:xfrm>
            <a:off x="6390526" y="209020"/>
            <a:ext cx="3775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 21</a:t>
            </a:r>
            <a:r>
              <a:rPr lang="es-PE" sz="1400" b="1" i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 al 27 de julio</a:t>
            </a: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del 2021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DAB5A11-9C6B-4D16-906C-BB203B4AB26B}"/>
              </a:ext>
            </a:extLst>
          </p:cNvPr>
          <p:cNvSpPr/>
          <p:nvPr/>
        </p:nvSpPr>
        <p:spPr>
          <a:xfrm>
            <a:off x="0" y="6305549"/>
            <a:ext cx="10439400" cy="893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B1BF566-AA42-4DC1-A05B-44E77E6791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29" y="6362662"/>
            <a:ext cx="1740358" cy="78913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942" y="6689998"/>
            <a:ext cx="1668901" cy="3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3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8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8B3F7EA-F2C5-4D6B-8BC3-D70E2E2AD46B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979A90-1C11-41C4-9C80-49EBA475A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A445954-75C4-434A-9325-B17843558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510DA3-9C35-4598-96F4-88BB8899CEF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D305619-6339-4CC8-85C5-B1DD0DDA0C84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17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AC74BDE-3C39-48F3-B281-238069A8EC2E}"/>
              </a:ext>
            </a:extLst>
          </p:cNvPr>
          <p:cNvSpPr txBox="1"/>
          <p:nvPr/>
        </p:nvSpPr>
        <p:spPr>
          <a:xfrm>
            <a:off x="235471" y="6714563"/>
            <a:ext cx="281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56 –  del 21 al 27 de julio 2021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8B2DDC-B71A-489F-A2F2-D539DD8F7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12" y="1431795"/>
            <a:ext cx="5872085" cy="552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7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325386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42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 28 de marzo – 03 de abril 2021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7" y="4587540"/>
            <a:ext cx="224037" cy="2240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2" y="4123736"/>
            <a:ext cx="224038" cy="2240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4939743"/>
            <a:ext cx="223200" cy="223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308491"/>
            <a:ext cx="225779" cy="2232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251510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Henry Molina 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56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 2</a:t>
            </a:r>
            <a:r>
              <a:rPr lang="es-PE" sz="12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1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al 27</a:t>
            </a:r>
            <a:r>
              <a:rPr lang="es-PE" sz="12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 de julio del 2021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02" y="4749513"/>
            <a:ext cx="224037" cy="22403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1" y="4343491"/>
            <a:ext cx="224038" cy="22403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5117530"/>
            <a:ext cx="223200" cy="2232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476409"/>
            <a:ext cx="225779" cy="2232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9F7F209-D364-4C15-8047-4680159969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002" y="6402930"/>
            <a:ext cx="1765299" cy="8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3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961580" y="6702015"/>
            <a:ext cx="231333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9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3277055" y="3215362"/>
            <a:ext cx="309886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27 de julio del 2021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NIÑAS, NIÑOS Y ADOLESCENTES</a:t>
            </a:r>
          </a:p>
          <a:p>
            <a:r>
              <a:rPr lang="es-PE" sz="1600" b="1" dirty="0">
                <a:solidFill>
                  <a:srgbClr val="9F243A"/>
                </a:solidFill>
                <a:latin typeface="Poppins" pitchFamily="2" charset="77"/>
                <a:cs typeface="Poppins" pitchFamily="2" charset="77"/>
              </a:rPr>
              <a:t>TOTAL DE CONTAGIADOS: 123,133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1DA0BEE-021F-0A4A-882C-4C4C42F73A98}"/>
              </a:ext>
            </a:extLst>
          </p:cNvPr>
          <p:cNvSpPr txBox="1"/>
          <p:nvPr/>
        </p:nvSpPr>
        <p:spPr>
          <a:xfrm>
            <a:off x="4826490" y="4270680"/>
            <a:ext cx="142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28,177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C10BE17-584C-C548-B0C6-834284E30F93}"/>
              </a:ext>
            </a:extLst>
          </p:cNvPr>
          <p:cNvSpPr txBox="1"/>
          <p:nvPr/>
        </p:nvSpPr>
        <p:spPr>
          <a:xfrm>
            <a:off x="8081494" y="4644584"/>
            <a:ext cx="160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años: 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63,685</a:t>
            </a:r>
            <a:endParaRPr lang="es-PE" sz="2400" b="1" dirty="0">
              <a:solidFill>
                <a:srgbClr val="9D143C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C9C2E0A-15A5-DB46-BB97-93D2FC56D020}"/>
              </a:ext>
            </a:extLst>
          </p:cNvPr>
          <p:cNvSpPr txBox="1"/>
          <p:nvPr/>
        </p:nvSpPr>
        <p:spPr>
          <a:xfrm>
            <a:off x="4797559" y="5628229"/>
            <a:ext cx="169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</a:t>
            </a:r>
          </a:p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31,271</a:t>
            </a:r>
            <a:endParaRPr lang="es-PE" sz="2400" b="1" dirty="0">
              <a:solidFill>
                <a:srgbClr val="E9A95C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96F6B22-228D-E848-AD45-9D9B3BDE32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606561"/>
              </p:ext>
            </p:extLst>
          </p:nvPr>
        </p:nvGraphicFramePr>
        <p:xfrm>
          <a:off x="5682540" y="3743968"/>
          <a:ext cx="266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" name="Imagen 22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6D1026B4-C505-DD49-A889-E1A5BE974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0268"/>
            <a:ext cx="3273561" cy="537686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B6446D95-5181-B745-AC79-261B1D56D5D1}"/>
              </a:ext>
            </a:extLst>
          </p:cNvPr>
          <p:cNvSpPr txBox="1"/>
          <p:nvPr/>
        </p:nvSpPr>
        <p:spPr>
          <a:xfrm>
            <a:off x="2716108" y="1367616"/>
            <a:ext cx="27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Actualización al 27 de julio 2021</a:t>
            </a:r>
          </a:p>
          <a:p>
            <a:endParaRPr lang="es-PE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1</a:t>
            </a:r>
          </a:p>
          <a:p>
            <a:r>
              <a:rPr lang="es-PE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Acumulado de contagios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DFC82A02-F827-1D44-84A7-2D5DD1A55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8117" y="1508582"/>
            <a:ext cx="4324350" cy="1148825"/>
          </a:xfrm>
          <a:prstGeom prst="rect">
            <a:avLst/>
          </a:prstGeom>
        </p:spPr>
      </p:pic>
      <p:graphicFrame>
        <p:nvGraphicFramePr>
          <p:cNvPr id="36" name="Tabla 5">
            <a:extLst>
              <a:ext uri="{FF2B5EF4-FFF2-40B4-BE49-F238E27FC236}">
                <a16:creationId xmlns:a16="http://schemas.microsoft.com/office/drawing/2014/main" id="{D5B4C65B-30DA-4340-81DA-2C5F24E25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98625"/>
              </p:ext>
            </p:extLst>
          </p:nvPr>
        </p:nvGraphicFramePr>
        <p:xfrm>
          <a:off x="5658115" y="1595489"/>
          <a:ext cx="4324352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088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graphicFrame>
        <p:nvGraphicFramePr>
          <p:cNvPr id="37" name="Tabla 5">
            <a:extLst>
              <a:ext uri="{FF2B5EF4-FFF2-40B4-BE49-F238E27FC236}">
                <a16:creationId xmlns:a16="http://schemas.microsoft.com/office/drawing/2014/main" id="{F7FD0A99-03BA-DA43-8893-9E137D02F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615901"/>
              </p:ext>
            </p:extLst>
          </p:nvPr>
        </p:nvGraphicFramePr>
        <p:xfrm>
          <a:off x="5752212" y="2220460"/>
          <a:ext cx="4048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02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1202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1202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1202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2,107,872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196,138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123,133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1,075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6B737EE4-F342-4D46-90C5-240E361E7492}"/>
              </a:ext>
            </a:extLst>
          </p:cNvPr>
          <p:cNvSpPr txBox="1"/>
          <p:nvPr/>
        </p:nvSpPr>
        <p:spPr>
          <a:xfrm>
            <a:off x="3403571" y="6389354"/>
            <a:ext cx="6667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27 de julio. Fuente: Ministerio de Salud. Plataforma Nacional Datos abiertos.  Recuperado el 29/07/2021 de </a:t>
            </a:r>
            <a:r>
              <a:rPr lang="es-PE" sz="700" b="1" dirty="0">
                <a:latin typeface="Poppins" pitchFamily="2" charset="77"/>
                <a:hlinkClick r:id="rId7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6C64ED51-8F73-4528-AA1B-B61EAE218F61}"/>
              </a:ext>
            </a:extLst>
          </p:cNvPr>
          <p:cNvSpPr txBox="1"/>
          <p:nvPr/>
        </p:nvSpPr>
        <p:spPr>
          <a:xfrm>
            <a:off x="235471" y="6714563"/>
            <a:ext cx="281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56 –  del 21 al 27 de julio 2021</a:t>
            </a:r>
          </a:p>
        </p:txBody>
      </p:sp>
    </p:spTree>
    <p:extLst>
      <p:ext uri="{BB962C8B-B14F-4D97-AF65-F5344CB8AC3E}">
        <p14:creationId xmlns:p14="http://schemas.microsoft.com/office/powerpoint/2010/main" val="93793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60252" y="6702015"/>
            <a:ext cx="33266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10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4A3FDC2-2377-7D45-B6B8-078713F70EA8}"/>
              </a:ext>
            </a:extLst>
          </p:cNvPr>
          <p:cNvSpPr txBox="1"/>
          <p:nvPr/>
        </p:nvSpPr>
        <p:spPr>
          <a:xfrm>
            <a:off x="3022771" y="3172492"/>
            <a:ext cx="384758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de niñas, niños y adolescentes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CONTAGIADOS</a:t>
            </a:r>
          </a:p>
          <a:p>
            <a:r>
              <a:rPr lang="es-PE" sz="16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ENTRE 21 - 27 JULIO: 754</a:t>
            </a:r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6AAD342D-3E04-524B-8F90-D2CD6ECE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917025"/>
              </p:ext>
            </p:extLst>
          </p:nvPr>
        </p:nvGraphicFramePr>
        <p:xfrm>
          <a:off x="5641842" y="3743968"/>
          <a:ext cx="266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CuadroTexto 36">
            <a:extLst>
              <a:ext uri="{FF2B5EF4-FFF2-40B4-BE49-F238E27FC236}">
                <a16:creationId xmlns:a16="http://schemas.microsoft.com/office/drawing/2014/main" id="{FCB33462-A487-F444-81F8-BF4FAAF44503}"/>
              </a:ext>
            </a:extLst>
          </p:cNvPr>
          <p:cNvSpPr txBox="1"/>
          <p:nvPr/>
        </p:nvSpPr>
        <p:spPr>
          <a:xfrm>
            <a:off x="5111151" y="3952771"/>
            <a:ext cx="142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114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14DDA86-ECC1-204C-BFA3-70233437660A}"/>
              </a:ext>
            </a:extLst>
          </p:cNvPr>
          <p:cNvSpPr txBox="1"/>
          <p:nvPr/>
        </p:nvSpPr>
        <p:spPr>
          <a:xfrm>
            <a:off x="8081494" y="4502194"/>
            <a:ext cx="1605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438</a:t>
            </a:r>
          </a:p>
          <a:p>
            <a:endParaRPr lang="es-PE" sz="1400" b="1" dirty="0">
              <a:solidFill>
                <a:srgbClr val="9D143C"/>
              </a:solidFill>
              <a:latin typeface="Poppins" pitchFamily="2" charset="77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21D404F-F5BB-4942-AC13-4CC1CE58703E}"/>
              </a:ext>
            </a:extLst>
          </p:cNvPr>
          <p:cNvSpPr txBox="1"/>
          <p:nvPr/>
        </p:nvSpPr>
        <p:spPr>
          <a:xfrm>
            <a:off x="4784260" y="5285372"/>
            <a:ext cx="169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</a:t>
            </a:r>
            <a:endParaRPr lang="es-PE" sz="2400" b="1" dirty="0">
              <a:solidFill>
                <a:srgbClr val="E9A95C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202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16E52B5B-477C-EE45-A5CB-AEDF622E3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077" y="1512754"/>
            <a:ext cx="4324350" cy="1148825"/>
          </a:xfrm>
          <a:prstGeom prst="rect">
            <a:avLst/>
          </a:prstGeom>
        </p:spPr>
      </p:pic>
      <p:graphicFrame>
        <p:nvGraphicFramePr>
          <p:cNvPr id="28" name="Tabla 5">
            <a:extLst>
              <a:ext uri="{FF2B5EF4-FFF2-40B4-BE49-F238E27FC236}">
                <a16:creationId xmlns:a16="http://schemas.microsoft.com/office/drawing/2014/main" id="{BEE82FDB-9E7E-714E-A220-EF00C1D81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982084"/>
              </p:ext>
            </p:extLst>
          </p:nvPr>
        </p:nvGraphicFramePr>
        <p:xfrm>
          <a:off x="5756252" y="1502046"/>
          <a:ext cx="4248000" cy="507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507346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</a:t>
                      </a:r>
                    </a:p>
                    <a:p>
                      <a:pPr algn="ctr"/>
                      <a:r>
                        <a:rPr lang="es-PE" sz="11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11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9AC49B15-8094-4342-A6F0-28990066FE96}"/>
              </a:ext>
            </a:extLst>
          </p:cNvPr>
          <p:cNvSpPr txBox="1"/>
          <p:nvPr/>
        </p:nvSpPr>
        <p:spPr>
          <a:xfrm>
            <a:off x="2664542" y="1412396"/>
            <a:ext cx="2871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Casos de contagios  registrados entre el </a:t>
            </a:r>
            <a:r>
              <a:rPr lang="es-PE" sz="1600" b="1" u="sng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21 – 27 julio 2021</a:t>
            </a:r>
          </a:p>
          <a:p>
            <a:endParaRPr lang="es-PE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2</a:t>
            </a:r>
          </a:p>
          <a:p>
            <a:endParaRPr lang="es-PE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39524D23-6F90-F141-BB13-D6F030260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236470"/>
              </p:ext>
            </p:extLst>
          </p:nvPr>
        </p:nvGraphicFramePr>
        <p:xfrm>
          <a:off x="5900252" y="2174902"/>
          <a:ext cx="396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10,062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558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754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32" name="Imagen 31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A11308CC-12DB-DD4F-921D-350C35000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20268"/>
            <a:ext cx="3273561" cy="537686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BE4DCFA-077C-4FA1-8B02-2DC3B3F473B8}"/>
              </a:ext>
            </a:extLst>
          </p:cNvPr>
          <p:cNvSpPr txBox="1"/>
          <p:nvPr/>
        </p:nvSpPr>
        <p:spPr>
          <a:xfrm>
            <a:off x="3403571" y="6389354"/>
            <a:ext cx="6667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27 de julio. Fuente: Ministerio de Salud. Plataforma Nacional Datos abiertos.  Recuperado el 29/07/2021 de </a:t>
            </a:r>
            <a:r>
              <a:rPr lang="es-PE" sz="700" b="1" dirty="0">
                <a:latin typeface="Poppins" pitchFamily="2" charset="77"/>
                <a:hlinkClick r:id="rId8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A3559CC-0CFF-4914-8354-4CCF8AB72D58}"/>
              </a:ext>
            </a:extLst>
          </p:cNvPr>
          <p:cNvSpPr txBox="1"/>
          <p:nvPr/>
        </p:nvSpPr>
        <p:spPr>
          <a:xfrm>
            <a:off x="235471" y="6714563"/>
            <a:ext cx="281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56 –  del 21 al 27 de julio 2021</a:t>
            </a:r>
          </a:p>
        </p:txBody>
      </p:sp>
    </p:spTree>
    <p:extLst>
      <p:ext uri="{BB962C8B-B14F-4D97-AF65-F5344CB8AC3E}">
        <p14:creationId xmlns:p14="http://schemas.microsoft.com/office/powerpoint/2010/main" val="84879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00292" y="6702015"/>
            <a:ext cx="39262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11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3251176" y="3194458"/>
            <a:ext cx="30430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27 de julio 2021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NIÑAS, NIÑOS Y ADOLESCENTES</a:t>
            </a:r>
          </a:p>
          <a:p>
            <a:r>
              <a:rPr lang="es-PE" sz="16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TOTAL DE FALLECIDOS: 1,075</a:t>
            </a: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237881E9-8795-C04A-9670-15DF8B669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38489"/>
              </p:ext>
            </p:extLst>
          </p:nvPr>
        </p:nvGraphicFramePr>
        <p:xfrm>
          <a:off x="5641842" y="3743968"/>
          <a:ext cx="266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C59A6EAC-8C08-1F42-AFBE-1D7057F10DBD}"/>
              </a:ext>
            </a:extLst>
          </p:cNvPr>
          <p:cNvSpPr txBox="1"/>
          <p:nvPr/>
        </p:nvSpPr>
        <p:spPr>
          <a:xfrm>
            <a:off x="4552862" y="4547395"/>
            <a:ext cx="142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502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0C07B9F-97D9-6C40-8E0E-C932C958717F}"/>
              </a:ext>
            </a:extLst>
          </p:cNvPr>
          <p:cNvSpPr txBox="1"/>
          <p:nvPr/>
        </p:nvSpPr>
        <p:spPr>
          <a:xfrm>
            <a:off x="8010589" y="4169910"/>
            <a:ext cx="160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309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0DD4BDC-E3BE-7041-87EC-2ED98A906C3B}"/>
              </a:ext>
            </a:extLst>
          </p:cNvPr>
          <p:cNvSpPr txBox="1"/>
          <p:nvPr/>
        </p:nvSpPr>
        <p:spPr>
          <a:xfrm>
            <a:off x="7884075" y="5642291"/>
            <a:ext cx="169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</a:t>
            </a:r>
          </a:p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</a:rPr>
              <a:t>264</a:t>
            </a:r>
          </a:p>
        </p:txBody>
      </p:sp>
      <p:pic>
        <p:nvPicPr>
          <p:cNvPr id="25" name="Imagen 24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C4FED293-B61E-0945-98A0-3B461AD4F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0268"/>
            <a:ext cx="3273561" cy="537686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E064AE44-351B-FC43-9BDF-96CB41BCA6A9}"/>
              </a:ext>
            </a:extLst>
          </p:cNvPr>
          <p:cNvSpPr txBox="1"/>
          <p:nvPr/>
        </p:nvSpPr>
        <p:spPr>
          <a:xfrm>
            <a:off x="2762865" y="1453618"/>
            <a:ext cx="27965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Actualización al 27 de julio 2021</a:t>
            </a:r>
          </a:p>
          <a:p>
            <a:endParaRPr lang="es-PE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3</a:t>
            </a:r>
          </a:p>
          <a:p>
            <a:r>
              <a:rPr lang="es-PE" sz="1600" b="1" u="sng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Total acumulado de fallecidos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FCC753C-01EA-F548-9996-C3525E2164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8117" y="1508582"/>
            <a:ext cx="4324350" cy="1148825"/>
          </a:xfrm>
          <a:prstGeom prst="rect">
            <a:avLst/>
          </a:prstGeom>
        </p:spPr>
      </p:pic>
      <p:graphicFrame>
        <p:nvGraphicFramePr>
          <p:cNvPr id="31" name="Tabla 5">
            <a:extLst>
              <a:ext uri="{FF2B5EF4-FFF2-40B4-BE49-F238E27FC236}">
                <a16:creationId xmlns:a16="http://schemas.microsoft.com/office/drawing/2014/main" id="{F08B41B2-CBCD-4545-ACDB-39C866524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308968"/>
              </p:ext>
            </p:extLst>
          </p:nvPr>
        </p:nvGraphicFramePr>
        <p:xfrm>
          <a:off x="5658117" y="1597669"/>
          <a:ext cx="42480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3" name="Imagen 22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B8A998C8-405A-4E70-93DB-75798797ED66}"/>
              </a:ext>
            </a:extLst>
          </p:cNvPr>
          <p:cNvSpPr txBox="1"/>
          <p:nvPr/>
        </p:nvSpPr>
        <p:spPr>
          <a:xfrm>
            <a:off x="3403571" y="6389354"/>
            <a:ext cx="6667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27 de julio. Fuente: Ministerio de Salud. Plataforma Nacional Datos abiertos.  Recuperado el 29/07/2021 de </a:t>
            </a:r>
            <a:r>
              <a:rPr lang="es-PE" sz="700" b="1" dirty="0">
                <a:latin typeface="Poppins" pitchFamily="2" charset="77"/>
                <a:hlinkClick r:id="rId8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C489645-89DD-49DB-A93D-0B64EC618A78}"/>
              </a:ext>
            </a:extLst>
          </p:cNvPr>
          <p:cNvSpPr txBox="1"/>
          <p:nvPr/>
        </p:nvSpPr>
        <p:spPr>
          <a:xfrm>
            <a:off x="235471" y="6714563"/>
            <a:ext cx="281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56 –  del 21 al 27 de julio 2021</a:t>
            </a:r>
          </a:p>
        </p:txBody>
      </p:sp>
      <p:graphicFrame>
        <p:nvGraphicFramePr>
          <p:cNvPr id="36" name="Tabla 5">
            <a:extLst>
              <a:ext uri="{FF2B5EF4-FFF2-40B4-BE49-F238E27FC236}">
                <a16:creationId xmlns:a16="http://schemas.microsoft.com/office/drawing/2014/main" id="{34DDF917-D7A6-46C7-A916-D65C83F82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67991"/>
              </p:ext>
            </p:extLst>
          </p:nvPr>
        </p:nvGraphicFramePr>
        <p:xfrm>
          <a:off x="5752212" y="2220460"/>
          <a:ext cx="4048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02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1202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1202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1202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2,107,872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196,138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123,133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1,075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16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60252" y="6702015"/>
            <a:ext cx="33266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12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3071447" y="3176295"/>
            <a:ext cx="347567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de niñas, niños y adolescentes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FALLECIDOS</a:t>
            </a:r>
          </a:p>
          <a:p>
            <a:r>
              <a:rPr lang="es-PE" sz="16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ENTRE 21 – 27 DE JULIO: 7</a:t>
            </a: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954EB3E4-8E20-AF4D-8881-55791AD5C5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414425"/>
              </p:ext>
            </p:extLst>
          </p:nvPr>
        </p:nvGraphicFramePr>
        <p:xfrm>
          <a:off x="5641842" y="3743968"/>
          <a:ext cx="266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5" name="Imagen 24">
            <a:extLst>
              <a:ext uri="{FF2B5EF4-FFF2-40B4-BE49-F238E27FC236}">
                <a16:creationId xmlns:a16="http://schemas.microsoft.com/office/drawing/2014/main" id="{426C014C-F93C-FA4F-89E8-0878F4C621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8077" y="1512754"/>
            <a:ext cx="4324350" cy="1148825"/>
          </a:xfrm>
          <a:prstGeom prst="rect">
            <a:avLst/>
          </a:prstGeom>
        </p:spPr>
      </p:pic>
      <p:graphicFrame>
        <p:nvGraphicFramePr>
          <p:cNvPr id="26" name="Tabla 5">
            <a:extLst>
              <a:ext uri="{FF2B5EF4-FFF2-40B4-BE49-F238E27FC236}">
                <a16:creationId xmlns:a16="http://schemas.microsoft.com/office/drawing/2014/main" id="{1ECFD583-A1AB-FA45-A88E-3DC178295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409809"/>
              </p:ext>
            </p:extLst>
          </p:nvPr>
        </p:nvGraphicFramePr>
        <p:xfrm>
          <a:off x="5756252" y="1490280"/>
          <a:ext cx="4248000" cy="507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507346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</a:t>
                      </a:r>
                    </a:p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11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id="{A356993E-A9C8-F147-AE8C-4D727D5B1A86}"/>
              </a:ext>
            </a:extLst>
          </p:cNvPr>
          <p:cNvSpPr txBox="1"/>
          <p:nvPr/>
        </p:nvSpPr>
        <p:spPr>
          <a:xfrm>
            <a:off x="2858533" y="1402945"/>
            <a:ext cx="2557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Casos registrados </a:t>
            </a:r>
            <a:r>
              <a:rPr lang="es-PE" sz="1600" b="1" u="sng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entre el 21- 27 de julio 2021 </a:t>
            </a:r>
          </a:p>
          <a:p>
            <a:endParaRPr lang="es-PE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4</a:t>
            </a:r>
          </a:p>
        </p:txBody>
      </p:sp>
      <p:pic>
        <p:nvPicPr>
          <p:cNvPr id="29" name="Imagen 28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2ED4033D-7883-1F47-8290-0D7E8D5989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46" y="1358026"/>
            <a:ext cx="3273561" cy="5376863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CC0BE5AB-F589-4BFE-AA9C-F4030C4E5DC0}"/>
              </a:ext>
            </a:extLst>
          </p:cNvPr>
          <p:cNvSpPr txBox="1"/>
          <p:nvPr/>
        </p:nvSpPr>
        <p:spPr>
          <a:xfrm>
            <a:off x="4593265" y="4473870"/>
            <a:ext cx="145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2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AF15B7E-FB31-40B8-9296-6882E83F2439}"/>
              </a:ext>
            </a:extLst>
          </p:cNvPr>
          <p:cNvSpPr txBox="1"/>
          <p:nvPr/>
        </p:nvSpPr>
        <p:spPr>
          <a:xfrm>
            <a:off x="7949060" y="4264726"/>
            <a:ext cx="1605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2</a:t>
            </a:r>
          </a:p>
          <a:p>
            <a:endParaRPr lang="es-PE" sz="1400" b="1" dirty="0">
              <a:solidFill>
                <a:srgbClr val="9D143C"/>
              </a:solidFill>
              <a:latin typeface="Poppins" pitchFamily="2" charset="77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63BC5F3-4F7C-4C1E-8C72-D04E2C6C1EF1}"/>
              </a:ext>
            </a:extLst>
          </p:cNvPr>
          <p:cNvSpPr txBox="1"/>
          <p:nvPr/>
        </p:nvSpPr>
        <p:spPr>
          <a:xfrm>
            <a:off x="7962825" y="5699338"/>
            <a:ext cx="1690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</a:t>
            </a:r>
          </a:p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3</a:t>
            </a:r>
          </a:p>
          <a:p>
            <a:endParaRPr lang="es-PE" sz="1400" b="1" dirty="0">
              <a:solidFill>
                <a:srgbClr val="E9A95C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9B9252EE-BFD5-4BBE-A4C6-A4BDCAEF70D1}"/>
              </a:ext>
            </a:extLst>
          </p:cNvPr>
          <p:cNvSpPr txBox="1"/>
          <p:nvPr/>
        </p:nvSpPr>
        <p:spPr>
          <a:xfrm>
            <a:off x="3403571" y="6389354"/>
            <a:ext cx="6667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27 de julio. Fuente: Ministerio de Salud. Plataforma Nacional Datos abiertos.  Recuperado el 29/07/2021 de </a:t>
            </a:r>
            <a:r>
              <a:rPr lang="es-PE" sz="700" b="1" dirty="0">
                <a:latin typeface="Poppins" pitchFamily="2" charset="77"/>
                <a:hlinkClick r:id="rId9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7E73E77-AB60-4FC6-9422-60A9687C8EED}"/>
              </a:ext>
            </a:extLst>
          </p:cNvPr>
          <p:cNvSpPr txBox="1"/>
          <p:nvPr/>
        </p:nvSpPr>
        <p:spPr>
          <a:xfrm>
            <a:off x="235471" y="6714563"/>
            <a:ext cx="281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56 –  del 21 al 27 de julio 2021</a:t>
            </a:r>
          </a:p>
        </p:txBody>
      </p:sp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7CC38B41-1165-4147-8E6B-DD2533E75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894779"/>
              </p:ext>
            </p:extLst>
          </p:nvPr>
        </p:nvGraphicFramePr>
        <p:xfrm>
          <a:off x="5900252" y="2174902"/>
          <a:ext cx="396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10,062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558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754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46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F021964-2E42-A543-B742-9FF2FA1B811A}"/>
              </a:ext>
            </a:extLst>
          </p:cNvPr>
          <p:cNvSpPr txBox="1"/>
          <p:nvPr/>
        </p:nvSpPr>
        <p:spPr>
          <a:xfrm>
            <a:off x="2763531" y="212391"/>
            <a:ext cx="4113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CONTAGIADOS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5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54555" y="1314760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99" y="1626979"/>
            <a:ext cx="9837313" cy="479922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A76B58-BF29-E24B-BA17-0598DCB77FB5}"/>
              </a:ext>
            </a:extLst>
          </p:cNvPr>
          <p:cNvSpPr txBox="1"/>
          <p:nvPr/>
        </p:nvSpPr>
        <p:spPr>
          <a:xfrm>
            <a:off x="9842644" y="6702015"/>
            <a:ext cx="40401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13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4147762"/>
              </p:ext>
            </p:extLst>
          </p:nvPr>
        </p:nvGraphicFramePr>
        <p:xfrm>
          <a:off x="444843" y="1775091"/>
          <a:ext cx="9638958" cy="451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273022-113D-4C9A-8122-B69CB9993399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6">
                    <a:lumMod val="75000"/>
                  </a:schemeClr>
                </a:solidFill>
              </a:rPr>
              <a:t>Las cifras en color verde = periodo del boletín Radar Covid-19 mayor a una semana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C85F29-7840-4F65-B682-B46D1BEFFB97}"/>
              </a:ext>
            </a:extLst>
          </p:cNvPr>
          <p:cNvSpPr txBox="1"/>
          <p:nvPr/>
        </p:nvSpPr>
        <p:spPr>
          <a:xfrm>
            <a:off x="235471" y="6714563"/>
            <a:ext cx="281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56 –  del 21 al 27 de julio 2021</a:t>
            </a:r>
          </a:p>
        </p:txBody>
      </p:sp>
    </p:spTree>
    <p:extLst>
      <p:ext uri="{BB962C8B-B14F-4D97-AF65-F5344CB8AC3E}">
        <p14:creationId xmlns:p14="http://schemas.microsoft.com/office/powerpoint/2010/main" val="106034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0" y="1343788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0" y="1626979"/>
            <a:ext cx="9734550" cy="479922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A76B58-BF29-E24B-BA17-0598DCB77FB5}"/>
              </a:ext>
            </a:extLst>
          </p:cNvPr>
          <p:cNvSpPr txBox="1"/>
          <p:nvPr/>
        </p:nvSpPr>
        <p:spPr>
          <a:xfrm>
            <a:off x="9739902" y="6702015"/>
            <a:ext cx="50675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14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534251"/>
              </p:ext>
            </p:extLst>
          </p:nvPr>
        </p:nvGraphicFramePr>
        <p:xfrm>
          <a:off x="558799" y="1775091"/>
          <a:ext cx="9512005" cy="451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16F2C6D7-2277-C74F-B0B7-933A3F13EF37}"/>
              </a:ext>
            </a:extLst>
          </p:cNvPr>
          <p:cNvSpPr txBox="1"/>
          <p:nvPr/>
        </p:nvSpPr>
        <p:spPr>
          <a:xfrm>
            <a:off x="2763530" y="224031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CONTAGIADOS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6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DDC0F03-C0F7-4E19-8B5E-225103D81498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6">
                    <a:lumMod val="75000"/>
                  </a:schemeClr>
                </a:solidFill>
              </a:rPr>
              <a:t>Las cifras en color verde = periodo del boletín Radar Covid-19 mayor a una semana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98616FB-CDB1-498E-9ED9-89BDCB4B5EAE}"/>
              </a:ext>
            </a:extLst>
          </p:cNvPr>
          <p:cNvSpPr txBox="1"/>
          <p:nvPr/>
        </p:nvSpPr>
        <p:spPr>
          <a:xfrm>
            <a:off x="235471" y="6714563"/>
            <a:ext cx="281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56 –  del 21 al 27 de julio 2021</a:t>
            </a:r>
          </a:p>
        </p:txBody>
      </p:sp>
    </p:spTree>
    <p:extLst>
      <p:ext uri="{BB962C8B-B14F-4D97-AF65-F5344CB8AC3E}">
        <p14:creationId xmlns:p14="http://schemas.microsoft.com/office/powerpoint/2010/main" val="108278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F021964-2E42-A543-B742-9FF2FA1B811A}"/>
              </a:ext>
            </a:extLst>
          </p:cNvPr>
          <p:cNvSpPr txBox="1"/>
          <p:nvPr/>
        </p:nvSpPr>
        <p:spPr>
          <a:xfrm>
            <a:off x="2763530" y="270538"/>
            <a:ext cx="4539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7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0" y="1314760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1626979"/>
            <a:ext cx="9734550" cy="479922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A76B58-BF29-E24B-BA17-0598DCB77FB5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15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824100"/>
              </p:ext>
            </p:extLst>
          </p:nvPr>
        </p:nvGraphicFramePr>
        <p:xfrm>
          <a:off x="509798" y="1775091"/>
          <a:ext cx="9309100" cy="4208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01F0C17-80E0-41C2-8819-297701E1978C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6">
                    <a:lumMod val="75000"/>
                  </a:schemeClr>
                </a:solidFill>
              </a:rPr>
              <a:t>Las cifras en color verde = periodo del boletín Radar Covid-19 mayor a una semana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515633-9E6A-4715-843C-4FB3C7358EF9}"/>
              </a:ext>
            </a:extLst>
          </p:cNvPr>
          <p:cNvSpPr txBox="1"/>
          <p:nvPr/>
        </p:nvSpPr>
        <p:spPr>
          <a:xfrm>
            <a:off x="5474599" y="6116888"/>
            <a:ext cx="44038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rgbClr val="9E243C"/>
                </a:solidFill>
              </a:rPr>
              <a:t>* Las cifras fueron actualizadas con datos de periodos anteriores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1ABB995-36FD-4C19-9576-82FB6D6A9346}"/>
              </a:ext>
            </a:extLst>
          </p:cNvPr>
          <p:cNvSpPr txBox="1"/>
          <p:nvPr/>
        </p:nvSpPr>
        <p:spPr>
          <a:xfrm>
            <a:off x="235471" y="6714563"/>
            <a:ext cx="281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56 –  del 21 al 27 de julio 2021</a:t>
            </a:r>
          </a:p>
        </p:txBody>
      </p:sp>
    </p:spTree>
    <p:extLst>
      <p:ext uri="{BB962C8B-B14F-4D97-AF65-F5344CB8AC3E}">
        <p14:creationId xmlns:p14="http://schemas.microsoft.com/office/powerpoint/2010/main" val="159265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153488" y="1677997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1626979"/>
            <a:ext cx="9734550" cy="4799221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349724"/>
              </p:ext>
            </p:extLst>
          </p:nvPr>
        </p:nvGraphicFramePr>
        <p:xfrm>
          <a:off x="509797" y="1775091"/>
          <a:ext cx="9368647" cy="4240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16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74FCC3A-69C6-49FC-A216-9F49D8ABBD4E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6">
                    <a:lumMod val="75000"/>
                  </a:schemeClr>
                </a:solidFill>
              </a:rPr>
              <a:t>Las cifras en color verde = periodo del boletín Radar Covid-19 mayor a una semana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678E97B-9E60-40CA-95FB-99F5B890A07F}"/>
              </a:ext>
            </a:extLst>
          </p:cNvPr>
          <p:cNvSpPr txBox="1"/>
          <p:nvPr/>
        </p:nvSpPr>
        <p:spPr>
          <a:xfrm>
            <a:off x="5067842" y="6050543"/>
            <a:ext cx="481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rgbClr val="9E243C"/>
                </a:solidFill>
              </a:rPr>
              <a:t>* </a:t>
            </a:r>
            <a:r>
              <a:rPr lang="es-PE" sz="900" b="1" dirty="0">
                <a:solidFill>
                  <a:srgbClr val="9E243C"/>
                </a:solidFill>
              </a:rPr>
              <a:t>Los datos han sido actualizados con casos de periodos anteriores. Se consideró solamente los casos que corresponden a este periodo</a:t>
            </a:r>
            <a:endParaRPr lang="es-419" sz="900" b="1" dirty="0">
              <a:solidFill>
                <a:srgbClr val="9E243C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D29CEC6-155C-49F3-BF11-C6E9E77A5F7A}"/>
              </a:ext>
            </a:extLst>
          </p:cNvPr>
          <p:cNvSpPr txBox="1"/>
          <p:nvPr/>
        </p:nvSpPr>
        <p:spPr>
          <a:xfrm>
            <a:off x="235471" y="6714563"/>
            <a:ext cx="281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56 –  del 21 al 27 de julio 2021</a:t>
            </a:r>
          </a:p>
        </p:txBody>
      </p:sp>
    </p:spTree>
    <p:extLst>
      <p:ext uri="{BB962C8B-B14F-4D97-AF65-F5344CB8AC3E}">
        <p14:creationId xmlns:p14="http://schemas.microsoft.com/office/powerpoint/2010/main" val="15140787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8221</TotalTime>
  <Words>986</Words>
  <Application>Microsoft Office PowerPoint</Application>
  <PresentationFormat>Personalizado</PresentationFormat>
  <Paragraphs>235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Clan-Black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Espinoza Rivera</dc:creator>
  <cp:lastModifiedBy>Liliana</cp:lastModifiedBy>
  <cp:revision>556</cp:revision>
  <dcterms:created xsi:type="dcterms:W3CDTF">2020-09-05T20:49:00Z</dcterms:created>
  <dcterms:modified xsi:type="dcterms:W3CDTF">2021-08-12T00:59:50Z</dcterms:modified>
</cp:coreProperties>
</file>