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79" r:id="rId2"/>
    <p:sldId id="267" r:id="rId3"/>
    <p:sldId id="259" r:id="rId4"/>
    <p:sldId id="270" r:id="rId5"/>
    <p:sldId id="266" r:id="rId6"/>
    <p:sldId id="261" r:id="rId7"/>
    <p:sldId id="268" r:id="rId8"/>
    <p:sldId id="285" r:id="rId9"/>
    <p:sldId id="286" r:id="rId10"/>
    <p:sldId id="287" r:id="rId11"/>
    <p:sldId id="262" r:id="rId12"/>
    <p:sldId id="269" r:id="rId13"/>
    <p:sldId id="272" r:id="rId14"/>
    <p:sldId id="280" r:id="rId15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67"/>
            <p14:sldId id="259"/>
            <p14:sldId id="270"/>
            <p14:sldId id="266"/>
            <p14:sldId id="261"/>
            <p14:sldId id="268"/>
            <p14:sldId id="285"/>
            <p14:sldId id="286"/>
            <p14:sldId id="287"/>
            <p14:sldId id="262"/>
            <p14:sldId id="269"/>
            <p14:sldId id="27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0C503D"/>
    <a:srgbClr val="EE8C4B"/>
    <a:srgbClr val="104894"/>
    <a:srgbClr val="E9A95C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1525" autoAdjust="0"/>
  </p:normalViewPr>
  <p:slideViewPr>
    <p:cSldViewPr snapToGrid="0" snapToObjects="1">
      <p:cViewPr varScale="1">
        <p:scale>
          <a:sx n="57" d="100"/>
          <a:sy n="57" d="100"/>
        </p:scale>
        <p:origin x="1388" y="36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0-424D-B917-1DA0638EE873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BF0-424D-B917-1DA0638EE873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F0-424D-B917-1DA0638EE87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F0-424D-B917-1DA0638EE87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F0-424D-B917-1DA0638EE87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F0-424D-B917-1DA0638EE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71614</c:v>
                </c:pt>
                <c:pt idx="1">
                  <c:v>35893</c:v>
                </c:pt>
                <c:pt idx="2">
                  <c:v>30584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0-424D-B917-1DA0638EE87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FALLECIDOS DE 0 A 17 AÑOS</a:t>
            </a:r>
            <a:r>
              <a:rPr lang="es-PE" sz="1800" dirty="0"/>
              <a:t> </a:t>
            </a:r>
          </a:p>
          <a:p>
            <a:pPr>
              <a:defRPr sz="1800"/>
            </a:pPr>
            <a:r>
              <a:rPr lang="es-PE" sz="1400" b="1" i="0" u="none" strike="noStrike" baseline="0" dirty="0">
                <a:effectLst/>
              </a:rPr>
              <a:t>(datos acumulados)</a:t>
            </a:r>
            <a:endParaRPr lang="es-PE" sz="1400" dirty="0"/>
          </a:p>
        </c:rich>
      </c:tx>
      <c:layout>
        <c:manualLayout>
          <c:xMode val="edge"/>
          <c:yMode val="edge"/>
          <c:x val="0.257943302789743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711261024159156E-2"/>
          <c:y val="0.1679974849103715"/>
          <c:w val="0.92788056847600731"/>
          <c:h val="0.68323623656754828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118088751866556E-2"/>
                  <c:y val="-6.73672190252570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CC-4F01-AE98-D1CC0691FBFE}"/>
                </c:ext>
              </c:extLst>
            </c:dLbl>
            <c:dLbl>
              <c:idx val="1"/>
              <c:layout>
                <c:manualLayout>
                  <c:x val="-3.5876722776638011E-2"/>
                  <c:y val="-7.34023668709350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B8BFF1-8E97-48CB-8C03-E171068E54AE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D60-463B-A15D-E6E3D365CE2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6DC-4924-82A8-2AEC018E7D64}"/>
                </c:ext>
              </c:extLst>
            </c:dLbl>
            <c:dLbl>
              <c:idx val="3"/>
              <c:layout>
                <c:manualLayout>
                  <c:x val="-3.5876722776638011E-2"/>
                  <c:y val="-6.43496451024181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42-4AB7-A535-174A5FB06962}"/>
                </c:ext>
              </c:extLst>
            </c:dLbl>
            <c:dLbl>
              <c:idx val="4"/>
              <c:layout>
                <c:manualLayout>
                  <c:x val="-3.656228851339012E-2"/>
                  <c:y val="-5.2279349411062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DA-44BB-A1F1-8ADE7C7D0CB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08-4CD8-AD13-FC27EE716B7A}"/>
                </c:ext>
              </c:extLst>
            </c:dLbl>
            <c:dLbl>
              <c:idx val="6"/>
              <c:layout>
                <c:manualLayout>
                  <c:x val="-2.8376749632080336E-2"/>
                  <c:y val="-6.7743759829325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FB-4DF7-9055-3E4756A2960A}"/>
                </c:ext>
              </c:extLst>
            </c:dLbl>
            <c:dLbl>
              <c:idx val="7"/>
              <c:layout>
                <c:manualLayout>
                  <c:x val="-3.9846601712303018E-2"/>
                  <c:y val="-3.87002982328997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92-4839-A1D8-838897ED3816}"/>
                </c:ext>
              </c:extLst>
            </c:dLbl>
            <c:dLbl>
              <c:idx val="8"/>
              <c:layout>
                <c:manualLayout>
                  <c:x val="-3.5876722776638011E-2"/>
                  <c:y val="-4.4508990552184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F-4623-AB11-3F43A769D3BC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8427C1-0814-4978-96B1-B1CC219E60A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123-4203-AE76-31D05E36DD99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F52-477C-BBE1-59ADB8D71516}"/>
                </c:ext>
              </c:extLst>
            </c:dLbl>
            <c:dLbl>
              <c:idx val="11"/>
              <c:layout>
                <c:manualLayout>
                  <c:x val="-3.6494075689379311E-2"/>
                  <c:y val="-7.6456798308252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0D-4B3B-B0D2-ABADC0DB5FEA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81A-4212-A422-710D866C6606}"/>
                </c:ext>
              </c:extLst>
            </c:dLbl>
            <c:dLbl>
              <c:idx val="13"/>
              <c:layout>
                <c:manualLayout>
                  <c:x val="-2.2234157974455104E-2"/>
                  <c:y val="-7.64567983082526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925-4B08-B48B-3DFC42AA344F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1,134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DF-4FC5-8470-D63B36383BEF}"/>
                </c:ext>
              </c:extLst>
            </c:dLbl>
            <c:dLbl>
              <c:idx val="15"/>
              <c:layout>
                <c:manualLayout>
                  <c:x val="-2.7012493151862157E-2"/>
                  <c:y val="-6.7743759829325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592-4B42-93EB-D7FE2A6A1AAB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07B-4785-938C-14975872B50D}"/>
                </c:ext>
              </c:extLst>
            </c:dLbl>
            <c:dLbl>
              <c:idx val="17"/>
              <c:layout>
                <c:manualLayout>
                  <c:x val="-4.8032140593612799E-2"/>
                  <c:y val="-2.4178567434687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E0E-4EC2-A3F3-B98AE719DD8F}"/>
                </c:ext>
              </c:extLst>
            </c:dLbl>
            <c:dLbl>
              <c:idx val="1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7891F0-0FF0-4477-A42B-37F9A1E48801}" type="VALUE">
                      <a:rPr lang="en-US" smtClean="0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DE0E-4EC2-A3F3-B98AE719DD8F}"/>
                </c:ext>
              </c:extLst>
            </c:dLbl>
            <c:dLbl>
              <c:idx val="19"/>
              <c:layout>
                <c:manualLayout>
                  <c:x val="-3.6494075689379311E-2"/>
                  <c:y val="-6.7743759829325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3CD-4E2D-B32C-911D333AE793}"/>
                </c:ext>
              </c:extLst>
            </c:dLbl>
            <c:dLbl>
              <c:idx val="20"/>
              <c:layout>
                <c:manualLayout>
                  <c:x val="-3.5876722776638011E-2"/>
                  <c:y val="-3.2891605913614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3CD-4E2D-B32C-911D333AE793}"/>
                </c:ext>
              </c:extLst>
            </c:dLbl>
            <c:dLbl>
              <c:idx val="21"/>
              <c:layout>
                <c:manualLayout>
                  <c:x val="-2.9741006112298719E-2"/>
                  <c:y val="-8.2265490627537755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63-40A6-84B4-3B1538E64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Hoja1!$A$2:$A$24</c:f>
              <c:numCache>
                <c:formatCode>d\-mmm</c:formatCode>
                <c:ptCount val="22"/>
                <c:pt idx="0">
                  <c:v>44404</c:v>
                </c:pt>
                <c:pt idx="1">
                  <c:v>44411</c:v>
                </c:pt>
                <c:pt idx="2">
                  <c:v>44418</c:v>
                </c:pt>
                <c:pt idx="3">
                  <c:v>44425</c:v>
                </c:pt>
                <c:pt idx="4">
                  <c:v>44432</c:v>
                </c:pt>
                <c:pt idx="5">
                  <c:v>44440</c:v>
                </c:pt>
                <c:pt idx="6">
                  <c:v>44447</c:v>
                </c:pt>
                <c:pt idx="7">
                  <c:v>44454</c:v>
                </c:pt>
                <c:pt idx="8">
                  <c:v>44461</c:v>
                </c:pt>
                <c:pt idx="9">
                  <c:v>44468</c:v>
                </c:pt>
                <c:pt idx="10">
                  <c:v>44476</c:v>
                </c:pt>
                <c:pt idx="11">
                  <c:v>44483</c:v>
                </c:pt>
                <c:pt idx="12">
                  <c:v>44490</c:v>
                </c:pt>
                <c:pt idx="13">
                  <c:v>44497</c:v>
                </c:pt>
                <c:pt idx="14">
                  <c:v>44504</c:v>
                </c:pt>
                <c:pt idx="15">
                  <c:v>44511</c:v>
                </c:pt>
                <c:pt idx="16">
                  <c:v>44518</c:v>
                </c:pt>
                <c:pt idx="17">
                  <c:v>44525</c:v>
                </c:pt>
                <c:pt idx="18">
                  <c:v>44532</c:v>
                </c:pt>
                <c:pt idx="19">
                  <c:v>44539</c:v>
                </c:pt>
                <c:pt idx="20">
                  <c:v>44546</c:v>
                </c:pt>
                <c:pt idx="21">
                  <c:v>44553</c:v>
                </c:pt>
              </c:numCache>
            </c:numRef>
          </c:cat>
          <c:val>
            <c:numRef>
              <c:f>Hoja1!$B$2:$B$24</c:f>
              <c:numCache>
                <c:formatCode>#,##0</c:formatCode>
                <c:ptCount val="22"/>
                <c:pt idx="0">
                  <c:v>1075</c:v>
                </c:pt>
                <c:pt idx="1">
                  <c:v>1079</c:v>
                </c:pt>
                <c:pt idx="2">
                  <c:v>1085</c:v>
                </c:pt>
                <c:pt idx="3">
                  <c:v>1089</c:v>
                </c:pt>
                <c:pt idx="4">
                  <c:v>1101</c:v>
                </c:pt>
                <c:pt idx="5">
                  <c:v>1105</c:v>
                </c:pt>
                <c:pt idx="6">
                  <c:v>1107</c:v>
                </c:pt>
                <c:pt idx="7">
                  <c:v>1110</c:v>
                </c:pt>
                <c:pt idx="8">
                  <c:v>1123</c:v>
                </c:pt>
                <c:pt idx="9">
                  <c:v>1152</c:v>
                </c:pt>
                <c:pt idx="10">
                  <c:v>1122</c:v>
                </c:pt>
                <c:pt idx="11">
                  <c:v>1124</c:v>
                </c:pt>
                <c:pt idx="12">
                  <c:v>1129</c:v>
                </c:pt>
                <c:pt idx="13">
                  <c:v>1131</c:v>
                </c:pt>
                <c:pt idx="14">
                  <c:v>1134</c:v>
                </c:pt>
                <c:pt idx="15">
                  <c:v>1135</c:v>
                </c:pt>
                <c:pt idx="16">
                  <c:v>1137</c:v>
                </c:pt>
                <c:pt idx="17">
                  <c:v>1158</c:v>
                </c:pt>
                <c:pt idx="18">
                  <c:v>1161</c:v>
                </c:pt>
                <c:pt idx="19">
                  <c:v>1166</c:v>
                </c:pt>
                <c:pt idx="20">
                  <c:v>1170</c:v>
                </c:pt>
                <c:pt idx="21">
                  <c:v>1176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0"/>
        <c:lblAlgn val="ctr"/>
        <c:lblOffset val="100"/>
        <c:noMultiLvlLbl val="1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EVOLUCIÓN DE NUEVOS FALLECIDOS DE 0 A 17 AÑOS</a:t>
            </a:r>
            <a:r>
              <a:rPr lang="es-PE" sz="18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(datos por periodo)</a:t>
            </a:r>
            <a:endParaRPr lang="es-PE" sz="1800" b="1" i="0" u="none" strike="noStrike" kern="120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2669849931787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97635646838E-2"/>
          <c:y val="9.3489093671207987E-2"/>
          <c:w val="0.94442910700282523"/>
          <c:h val="0.787310584571453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3CE-4D0D-8255-010774183C1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55-47DE-8A1B-03919679FFB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412E49-0D39-400F-BAA8-689049944A6E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18-4B51-8B44-9584A8A750D0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02D-40FD-8EBF-6AAB86EB30AB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C2-4885-A8B8-9637D3961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2"/>
                <c:pt idx="0">
                  <c:v>21/07
27/07</c:v>
                </c:pt>
                <c:pt idx="1">
                  <c:v>28/07
03/08</c:v>
                </c:pt>
                <c:pt idx="2">
                  <c:v>04/08
10/08</c:v>
                </c:pt>
                <c:pt idx="3">
                  <c:v>11/08
17/08</c:v>
                </c:pt>
                <c:pt idx="4">
                  <c:v>18/08
24/08</c:v>
                </c:pt>
                <c:pt idx="5">
                  <c:v>25/08
01/09</c:v>
                </c:pt>
                <c:pt idx="6">
                  <c:v>02/09
08/09</c:v>
                </c:pt>
                <c:pt idx="7">
                  <c:v>09/09
15/09</c:v>
                </c:pt>
                <c:pt idx="8">
                  <c:v>16/09
22/09</c:v>
                </c:pt>
                <c:pt idx="9">
                  <c:v>23/09
29/09</c:v>
                </c:pt>
                <c:pt idx="10">
                  <c:v>30/09
07/10</c:v>
                </c:pt>
                <c:pt idx="11">
                  <c:v>08/10
14/10</c:v>
                </c:pt>
                <c:pt idx="12">
                  <c:v>15/10
21/10</c:v>
                </c:pt>
                <c:pt idx="13">
                  <c:v>22/10
28/10</c:v>
                </c:pt>
                <c:pt idx="14">
                  <c:v>29/10
04/11</c:v>
                </c:pt>
                <c:pt idx="15">
                  <c:v>05/11
11/11</c:v>
                </c:pt>
                <c:pt idx="16">
                  <c:v>12/11
18/11</c:v>
                </c:pt>
                <c:pt idx="17">
                  <c:v>19/11
25/11</c:v>
                </c:pt>
                <c:pt idx="18">
                  <c:v>26/11
02/12</c:v>
                </c:pt>
                <c:pt idx="19">
                  <c:v>03/12
09/12</c:v>
                </c:pt>
                <c:pt idx="20">
                  <c:v>10/12
16/12</c:v>
                </c:pt>
                <c:pt idx="21">
                  <c:v>17/12
23/12</c:v>
                </c:pt>
              </c:strCache>
            </c:strRef>
          </c:cat>
          <c:val>
            <c:numRef>
              <c:f>Hoja1!$B$2:$B$26</c:f>
              <c:numCache>
                <c:formatCode>General</c:formatCode>
                <c:ptCount val="22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2</c:v>
                </c:pt>
                <c:pt idx="19">
                  <c:v>4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66-1E4F-B8AA-4A554744B198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66-1E4F-B8AA-4A554744B198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66-1E4F-B8AA-4A554744B19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66-1E4F-B8AA-4A554744B1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66-1E4F-B8AA-4A554744B19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66-1E4F-B8AA-4A554744B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348</c:v>
                </c:pt>
                <c:pt idx="1">
                  <c:v>346</c:v>
                </c:pt>
                <c:pt idx="2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66-1E4F-B8AA-4A554744B1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346</c:v>
                </c:pt>
                <c:pt idx="1">
                  <c:v>290</c:v>
                </c:pt>
                <c:pt idx="2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CONTAGIADOS DE 0 A 17 AÑOS </a:t>
            </a:r>
            <a:br>
              <a:rPr lang="es-PE" sz="1600" dirty="0"/>
            </a:br>
            <a:r>
              <a:rPr lang="es-PE" sz="1400" dirty="0"/>
              <a:t>(datos acumulados)</a:t>
            </a:r>
            <a:endParaRPr lang="es-PE" sz="1600" dirty="0"/>
          </a:p>
        </c:rich>
      </c:tx>
      <c:layout>
        <c:manualLayout>
          <c:xMode val="edge"/>
          <c:yMode val="edge"/>
          <c:x val="3.7842575929887858E-2"/>
          <c:y val="3.0567990374050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444681724567386E-2"/>
          <c:y val="0.16244611119749872"/>
          <c:w val="0.92209089840395608"/>
          <c:h val="0.72186931996042958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347980352233094E-2"/>
                  <c:y val="-2.84394457608596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D-4078-8113-850D069FBE1F}"/>
                </c:ext>
              </c:extLst>
            </c:dLbl>
            <c:dLbl>
              <c:idx val="1"/>
              <c:layout>
                <c:manualLayout>
                  <c:x val="-6.0608210970521915E-2"/>
                  <c:y val="-7.34807964693964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2F-4750-ADA8-C96FD07E5CBC}"/>
                </c:ext>
              </c:extLst>
            </c:dLbl>
            <c:dLbl>
              <c:idx val="2"/>
              <c:layout>
                <c:manualLayout>
                  <c:x val="-4.4138588424184437E-2"/>
                  <c:y val="-4.110732564763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48978821154732E-2"/>
                      <c:h val="4.56185538445851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D35-471C-AA6E-C8EAD2C2F49C}"/>
                </c:ext>
              </c:extLst>
            </c:dLbl>
            <c:dLbl>
              <c:idx val="3"/>
              <c:layout>
                <c:manualLayout>
                  <c:x val="-4.347980352233094E-2"/>
                  <c:y val="-9.318638740438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B9-4053-8A37-D665CF6DA1B9}"/>
                </c:ext>
              </c:extLst>
            </c:dLbl>
            <c:dLbl>
              <c:idx val="4"/>
              <c:layout>
                <c:manualLayout>
                  <c:x val="-4.8750082737158931E-2"/>
                  <c:y val="-3.40696145994267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1E-442B-833B-820E83779254}"/>
                </c:ext>
              </c:extLst>
            </c:dLbl>
            <c:dLbl>
              <c:idx val="5"/>
              <c:layout>
                <c:manualLayout>
                  <c:x val="-4.347980352233094E-2"/>
                  <c:y val="-7.0665712050112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0723E0-34E6-416F-BD5F-B4C46AD3B83D}" type="VALUE"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5E7-4078-8DDF-6C6FF22126F6}"/>
                </c:ext>
              </c:extLst>
            </c:dLbl>
            <c:dLbl>
              <c:idx val="6"/>
              <c:layout>
                <c:manualLayout>
                  <c:x val="-3.7694449182155629E-2"/>
                  <c:y val="-4.046779267793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90583174497806E-2"/>
                      <c:h val="4.2390309267344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BC7-4045-8911-17AECCD25E8B}"/>
                </c:ext>
              </c:extLst>
            </c:dLbl>
            <c:dLbl>
              <c:idx val="7"/>
              <c:layout>
                <c:manualLayout>
                  <c:x val="-4.302206871213534E-2"/>
                  <c:y val="-8.8699497280478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2E-4226-A67F-823CAF86C82E}"/>
                </c:ext>
              </c:extLst>
            </c:dLbl>
            <c:dLbl>
              <c:idx val="8"/>
              <c:layout>
                <c:manualLayout>
                  <c:x val="-4.1733081486147149E-2"/>
                  <c:y val="-4.31473318225233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C-46E5-8454-49D850210667}"/>
                </c:ext>
              </c:extLst>
            </c:dLbl>
            <c:dLbl>
              <c:idx val="9"/>
              <c:layout>
                <c:manualLayout>
                  <c:x val="-3.9187967728254357E-2"/>
                  <c:y val="-8.06608798467219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52-4CBF-93B0-DC8A02648ECD}"/>
                </c:ext>
              </c:extLst>
            </c:dLbl>
            <c:dLbl>
              <c:idx val="10"/>
              <c:layout>
                <c:manualLayout>
                  <c:x val="-4.3079309921184056E-2"/>
                  <c:y val="-3.5108714388766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C2-46D2-849D-760DF31F0B33}"/>
                </c:ext>
              </c:extLst>
            </c:dLbl>
            <c:dLbl>
              <c:idx val="11"/>
              <c:layout>
                <c:manualLayout>
                  <c:x val="-3.643826964913173E-2"/>
                  <c:y val="-5.3865488400865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D65-49A0-AC13-A13E41741F77}"/>
                </c:ext>
              </c:extLst>
            </c:dLbl>
            <c:dLbl>
              <c:idx val="12"/>
              <c:layout>
                <c:manualLayout>
                  <c:x val="-3.2309482440888118E-2"/>
                  <c:y val="-3.2429175244180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D65-49A0-AC13-A13E41741F77}"/>
                </c:ext>
              </c:extLst>
            </c:dLbl>
            <c:dLbl>
              <c:idx val="13"/>
              <c:layout>
                <c:manualLayout>
                  <c:x val="-3.2456825553069335E-2"/>
                  <c:y val="-6.7263184123793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D65-49A0-AC13-A13E41741F7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2FEDDF4-17BC-4A88-9A76-5EA9BDC0983D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3D65-49A0-AC13-A13E41741F77}"/>
                </c:ext>
              </c:extLst>
            </c:dLbl>
            <c:dLbl>
              <c:idx val="15"/>
              <c:layout>
                <c:manualLayout>
                  <c:x val="-3.7841739293217352E-2"/>
                  <c:y val="-6.1904105834622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D65-49A0-AC13-A13E41741F77}"/>
                </c:ext>
              </c:extLst>
            </c:dLbl>
            <c:dLbl>
              <c:idx val="16"/>
              <c:layout>
                <c:manualLayout>
                  <c:x val="-3.6438269649131529E-2"/>
                  <c:y val="-3.5108714388766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65-49A0-AC13-A13E41741F77}"/>
                </c:ext>
              </c:extLst>
            </c:dLbl>
            <c:dLbl>
              <c:idx val="17"/>
              <c:layout>
                <c:manualLayout>
                  <c:x val="-3.6495510858180542E-2"/>
                  <c:y val="-7.2622262412965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5A3-42C5-A655-047127948C34}"/>
                </c:ext>
              </c:extLst>
            </c:dLbl>
            <c:dLbl>
              <c:idx val="18"/>
              <c:layout>
                <c:manualLayout>
                  <c:x val="-3.3655710875925123E-2"/>
                  <c:y val="-2.9749636099595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45-49C3-8EA7-42774469A9A6}"/>
                </c:ext>
              </c:extLst>
            </c:dLbl>
            <c:dLbl>
              <c:idx val="19"/>
              <c:layout>
                <c:manualLayout>
                  <c:x val="-4.0534196163291555E-2"/>
                  <c:y val="-6.4583644979208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45-49C3-8EA7-42774469A9A6}"/>
                </c:ext>
              </c:extLst>
            </c:dLbl>
            <c:dLbl>
              <c:idx val="20"/>
              <c:layout>
                <c:manualLayout>
                  <c:x val="-3.9130726519205537E-2"/>
                  <c:y val="-4.0467792677937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45-49C3-8EA7-42774469A9A6}"/>
                </c:ext>
              </c:extLst>
            </c:dLbl>
            <c:dLbl>
              <c:idx val="21"/>
              <c:layout>
                <c:manualLayout>
                  <c:x val="-2.5725683377884306E-2"/>
                  <c:y val="-0.11013581043716365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F9-4AD7-BAD4-F6957D5E5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Hoja1!$A$2:$A$23</c:f>
              <c:numCache>
                <c:formatCode>d\-mmm</c:formatCode>
                <c:ptCount val="22"/>
                <c:pt idx="0">
                  <c:v>44404</c:v>
                </c:pt>
                <c:pt idx="1">
                  <c:v>44411</c:v>
                </c:pt>
                <c:pt idx="2">
                  <c:v>44418</c:v>
                </c:pt>
                <c:pt idx="3">
                  <c:v>44425</c:v>
                </c:pt>
                <c:pt idx="4">
                  <c:v>44432</c:v>
                </c:pt>
                <c:pt idx="5">
                  <c:v>44440</c:v>
                </c:pt>
                <c:pt idx="6">
                  <c:v>44447</c:v>
                </c:pt>
                <c:pt idx="7">
                  <c:v>44454</c:v>
                </c:pt>
                <c:pt idx="8">
                  <c:v>44461</c:v>
                </c:pt>
                <c:pt idx="9">
                  <c:v>44468</c:v>
                </c:pt>
                <c:pt idx="10">
                  <c:v>44476</c:v>
                </c:pt>
                <c:pt idx="11">
                  <c:v>44483</c:v>
                </c:pt>
                <c:pt idx="12">
                  <c:v>44490</c:v>
                </c:pt>
                <c:pt idx="13">
                  <c:v>44497</c:v>
                </c:pt>
                <c:pt idx="14">
                  <c:v>44504</c:v>
                </c:pt>
                <c:pt idx="15">
                  <c:v>44511</c:v>
                </c:pt>
                <c:pt idx="16">
                  <c:v>44518</c:v>
                </c:pt>
                <c:pt idx="17">
                  <c:v>44525</c:v>
                </c:pt>
                <c:pt idx="18">
                  <c:v>44532</c:v>
                </c:pt>
                <c:pt idx="19">
                  <c:v>44539</c:v>
                </c:pt>
                <c:pt idx="20">
                  <c:v>44546</c:v>
                </c:pt>
                <c:pt idx="21">
                  <c:v>44553</c:v>
                </c:pt>
              </c:numCache>
            </c:numRef>
          </c:cat>
          <c:val>
            <c:numRef>
              <c:f>Hoja1!$B$2:$B$23</c:f>
              <c:numCache>
                <c:formatCode>#,##0</c:formatCode>
                <c:ptCount val="22"/>
                <c:pt idx="0">
                  <c:v>123133</c:v>
                </c:pt>
                <c:pt idx="1">
                  <c:v>123875</c:v>
                </c:pt>
                <c:pt idx="2">
                  <c:v>124617</c:v>
                </c:pt>
                <c:pt idx="3">
                  <c:v>125374</c:v>
                </c:pt>
                <c:pt idx="4">
                  <c:v>126027</c:v>
                </c:pt>
                <c:pt idx="5">
                  <c:v>126635</c:v>
                </c:pt>
                <c:pt idx="6">
                  <c:v>127235</c:v>
                </c:pt>
                <c:pt idx="7">
                  <c:v>127747</c:v>
                </c:pt>
                <c:pt idx="8">
                  <c:v>128337</c:v>
                </c:pt>
                <c:pt idx="9">
                  <c:v>128907</c:v>
                </c:pt>
                <c:pt idx="10">
                  <c:v>129543</c:v>
                </c:pt>
                <c:pt idx="11">
                  <c:v>130013</c:v>
                </c:pt>
                <c:pt idx="12">
                  <c:v>130757</c:v>
                </c:pt>
                <c:pt idx="13">
                  <c:v>131430</c:v>
                </c:pt>
                <c:pt idx="14">
                  <c:v>132119</c:v>
                </c:pt>
                <c:pt idx="15">
                  <c:v>132981</c:v>
                </c:pt>
                <c:pt idx="16">
                  <c:v>133864</c:v>
                </c:pt>
                <c:pt idx="17">
                  <c:v>134844</c:v>
                </c:pt>
                <c:pt idx="18">
                  <c:v>135720</c:v>
                </c:pt>
                <c:pt idx="19">
                  <c:v>136540</c:v>
                </c:pt>
                <c:pt idx="20">
                  <c:v>137260</c:v>
                </c:pt>
                <c:pt idx="21">
                  <c:v>138091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0"/>
        <c:lblAlgn val="ctr"/>
        <c:lblOffset val="100"/>
        <c:noMultiLvlLbl val="1"/>
      </c:catAx>
      <c:valAx>
        <c:axId val="966021839"/>
        <c:scaling>
          <c:orientation val="minMax"/>
          <c:max val="15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At val="1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NUEVOS CONTAGIADOS DE 0 A 17 AÑOS</a:t>
            </a:r>
          </a:p>
          <a:p>
            <a:pPr>
              <a:defRPr sz="1600"/>
            </a:pPr>
            <a:r>
              <a:rPr lang="es-PE" sz="1600" dirty="0"/>
              <a:t>(datos por periodo)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1509574827870055E-2"/>
          <c:y val="0.11063991080393934"/>
          <c:w val="0.93534165493979005"/>
          <c:h val="0.76006281167397893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66-4324-AA5C-DEA7CC0507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35-4714-B0AF-738F54257BB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CE-454F-AD23-8455C5FD30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AF-46BB-9D38-EA84ED0FB8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B2-4717-BF0E-3331CB7A4CB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AF-46BB-9D38-EA84ED0FB8A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FB2-4717-BF0E-3331CB7A4CB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F9-4D76-B3A5-33E33F2BAA5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EE-44B3-9987-1AAEA50CBDF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8-4508-B7E1-36FDCC81F7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58-4E5A-934D-605BCE7A31C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EE-44B3-9987-1AAEA50CBDF1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C8-4508-B7E1-36FDCC81F7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58-4E5A-934D-605BCE7A31CC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F33-44E1-8F0D-3918A3C2F3E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DA054D1F-9CDD-4DE2-B5BE-7DEA72A0DD78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6A0-496E-91E9-2BED44C79ACF}"/>
                </c:ext>
              </c:extLst>
            </c:dLbl>
            <c:dLbl>
              <c:idx val="1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8431D7-4262-4278-BE7C-EB398C95F60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D9C-4427-9FAB-4A30F0CCB4D0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414-4BC0-B10C-D4CFBCAA2BAE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9A6-4296-957B-EB0BE88947A8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37-464F-9950-859C2F8DCCE2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08-4EEB-AF14-A20DF736F516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88-4565-8D4A-AAC725341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Hoja1!$A$2:$A$23</c:f>
              <c:strCache>
                <c:ptCount val="22"/>
                <c:pt idx="0">
                  <c:v>21/07
27/07</c:v>
                </c:pt>
                <c:pt idx="1">
                  <c:v>28/07
03/08</c:v>
                </c:pt>
                <c:pt idx="2">
                  <c:v>04/08
10/08</c:v>
                </c:pt>
                <c:pt idx="3">
                  <c:v>11/08
17/08</c:v>
                </c:pt>
                <c:pt idx="4">
                  <c:v>18/08
24/08</c:v>
                </c:pt>
                <c:pt idx="5">
                  <c:v>25/08
01/09</c:v>
                </c:pt>
                <c:pt idx="6">
                  <c:v>02/09
08/09</c:v>
                </c:pt>
                <c:pt idx="7">
                  <c:v>09/09
15/09</c:v>
                </c:pt>
                <c:pt idx="8">
                  <c:v>16/09
22/09</c:v>
                </c:pt>
                <c:pt idx="9">
                  <c:v>23/09
29/09</c:v>
                </c:pt>
                <c:pt idx="10">
                  <c:v>30/09
07/10</c:v>
                </c:pt>
                <c:pt idx="11">
                  <c:v>08/10
14/10</c:v>
                </c:pt>
                <c:pt idx="12">
                  <c:v>15/10
21/10</c:v>
                </c:pt>
                <c:pt idx="13">
                  <c:v>22/10
28/10</c:v>
                </c:pt>
                <c:pt idx="14">
                  <c:v>29/10
04/11</c:v>
                </c:pt>
                <c:pt idx="15">
                  <c:v>05/11
11/11</c:v>
                </c:pt>
                <c:pt idx="16">
                  <c:v>12/11
18/11</c:v>
                </c:pt>
                <c:pt idx="17">
                  <c:v>19/11
25/11</c:v>
                </c:pt>
                <c:pt idx="18">
                  <c:v>26/11
02/12</c:v>
                </c:pt>
                <c:pt idx="19">
                  <c:v>03/12
09/12</c:v>
                </c:pt>
                <c:pt idx="20">
                  <c:v>10/12
16/12</c:v>
                </c:pt>
                <c:pt idx="21">
                  <c:v>17/12
23/12</c:v>
                </c:pt>
              </c:strCache>
            </c:strRef>
          </c:cat>
          <c:val>
            <c:numRef>
              <c:f>Hoja1!$B$2:$B$23</c:f>
              <c:numCache>
                <c:formatCode>#,##0</c:formatCode>
                <c:ptCount val="22"/>
                <c:pt idx="0">
                  <c:v>754</c:v>
                </c:pt>
                <c:pt idx="1">
                  <c:v>742</c:v>
                </c:pt>
                <c:pt idx="2">
                  <c:v>742</c:v>
                </c:pt>
                <c:pt idx="3">
                  <c:v>757</c:v>
                </c:pt>
                <c:pt idx="4">
                  <c:v>653</c:v>
                </c:pt>
                <c:pt idx="5">
                  <c:v>608</c:v>
                </c:pt>
                <c:pt idx="6">
                  <c:v>600</c:v>
                </c:pt>
                <c:pt idx="7">
                  <c:v>512</c:v>
                </c:pt>
                <c:pt idx="8">
                  <c:v>590</c:v>
                </c:pt>
                <c:pt idx="9">
                  <c:v>570</c:v>
                </c:pt>
                <c:pt idx="10">
                  <c:v>636</c:v>
                </c:pt>
                <c:pt idx="11">
                  <c:v>470</c:v>
                </c:pt>
                <c:pt idx="12">
                  <c:v>744</c:v>
                </c:pt>
                <c:pt idx="13">
                  <c:v>673</c:v>
                </c:pt>
                <c:pt idx="14">
                  <c:v>689</c:v>
                </c:pt>
                <c:pt idx="15">
                  <c:v>862</c:v>
                </c:pt>
                <c:pt idx="16">
                  <c:v>883</c:v>
                </c:pt>
                <c:pt idx="17">
                  <c:v>980</c:v>
                </c:pt>
                <c:pt idx="18">
                  <c:v>876</c:v>
                </c:pt>
                <c:pt idx="19">
                  <c:v>820</c:v>
                </c:pt>
                <c:pt idx="20">
                  <c:v>720</c:v>
                </c:pt>
                <c:pt idx="21">
                  <c:v>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  <c:max val="4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NUEVOS CONTAGIADOS DE 0 A 5 AÑOS</a:t>
            </a:r>
          </a:p>
          <a:p>
            <a:pPr>
              <a:defRPr sz="1600"/>
            </a:pPr>
            <a:r>
              <a:rPr lang="es-PE" sz="1600" dirty="0"/>
              <a:t>(datos por periodo)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1509574827870055E-2"/>
          <c:y val="0.11063991080393934"/>
          <c:w val="0.93534165493979005"/>
          <c:h val="0.69590002995870115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66-4324-AA5C-DEA7CC0507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35-4714-B0AF-738F54257BB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CE-454F-AD23-8455C5FD30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AF-46BB-9D38-EA84ED0FB8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B2-4717-BF0E-3331CB7A4CB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AF-46BB-9D38-EA84ED0FB8A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FB2-4717-BF0E-3331CB7A4CB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F9-4D76-B3A5-33E33F2BAA5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EE-44B3-9987-1AAEA50CBDF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8-4508-B7E1-36FDCC81F7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58-4E5A-934D-605BCE7A31C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EE-44B3-9987-1AAEA50CBDF1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C8-4508-B7E1-36FDCC81F7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58-4E5A-934D-605BCE7A31CC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F33-44E1-8F0D-3918A3C2F3E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1EA7A09-1E06-438D-AD32-6C2563A149B2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6A0-496E-91E9-2BED44C79ACF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D9C-4427-9FAB-4A30F0CCB4D0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414-4BC0-B10C-D4CFBCAA2BAE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9A6-4296-957B-EB0BE88947A8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37-464F-9950-859C2F8DCCE2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08-4EEB-AF14-A20DF736F516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D89-4796-97DA-39903E5FF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Hoja1!$A$2:$A$23</c:f>
              <c:strCache>
                <c:ptCount val="22"/>
                <c:pt idx="0">
                  <c:v>21/07
27/07</c:v>
                </c:pt>
                <c:pt idx="1">
                  <c:v>28/07
03/08</c:v>
                </c:pt>
                <c:pt idx="2">
                  <c:v>04/08
10/08</c:v>
                </c:pt>
                <c:pt idx="3">
                  <c:v>11/08
17/08</c:v>
                </c:pt>
                <c:pt idx="4">
                  <c:v>18/08
24/08</c:v>
                </c:pt>
                <c:pt idx="5">
                  <c:v>25/08
01/09</c:v>
                </c:pt>
                <c:pt idx="6">
                  <c:v>02/09
08/09</c:v>
                </c:pt>
                <c:pt idx="7">
                  <c:v>09/09
15/09</c:v>
                </c:pt>
                <c:pt idx="8">
                  <c:v>16/09
22/09</c:v>
                </c:pt>
                <c:pt idx="9">
                  <c:v>23/09
29/09</c:v>
                </c:pt>
                <c:pt idx="10">
                  <c:v>30/09
07/10</c:v>
                </c:pt>
                <c:pt idx="11">
                  <c:v>08/10
14/10</c:v>
                </c:pt>
                <c:pt idx="12">
                  <c:v>15/10
21/10</c:v>
                </c:pt>
                <c:pt idx="13">
                  <c:v>22/10
28/10</c:v>
                </c:pt>
                <c:pt idx="14">
                  <c:v>29/10
04/11</c:v>
                </c:pt>
                <c:pt idx="15">
                  <c:v>05/11
11/11</c:v>
                </c:pt>
                <c:pt idx="16">
                  <c:v>12/11
18/11</c:v>
                </c:pt>
                <c:pt idx="17">
                  <c:v>19/11
25/11</c:v>
                </c:pt>
                <c:pt idx="18">
                  <c:v>26/11
02/12</c:v>
                </c:pt>
                <c:pt idx="19">
                  <c:v>03/12
09/12</c:v>
                </c:pt>
                <c:pt idx="20">
                  <c:v>10/12
16/12</c:v>
                </c:pt>
                <c:pt idx="21">
                  <c:v>17/12
23/12</c:v>
                </c:pt>
              </c:strCache>
            </c:strRef>
          </c:cat>
          <c:val>
            <c:numRef>
              <c:f>Hoja1!$B$2:$B$23</c:f>
              <c:numCache>
                <c:formatCode>#,##0</c:formatCode>
                <c:ptCount val="22"/>
                <c:pt idx="0">
                  <c:v>114</c:v>
                </c:pt>
                <c:pt idx="1">
                  <c:v>110</c:v>
                </c:pt>
                <c:pt idx="2">
                  <c:v>109</c:v>
                </c:pt>
                <c:pt idx="3">
                  <c:v>105</c:v>
                </c:pt>
                <c:pt idx="4">
                  <c:v>135</c:v>
                </c:pt>
                <c:pt idx="5">
                  <c:v>108</c:v>
                </c:pt>
                <c:pt idx="6">
                  <c:v>102</c:v>
                </c:pt>
                <c:pt idx="7">
                  <c:v>96</c:v>
                </c:pt>
                <c:pt idx="8">
                  <c:v>101</c:v>
                </c:pt>
                <c:pt idx="9">
                  <c:v>102</c:v>
                </c:pt>
                <c:pt idx="10">
                  <c:v>94</c:v>
                </c:pt>
                <c:pt idx="11">
                  <c:v>79</c:v>
                </c:pt>
                <c:pt idx="12">
                  <c:v>93</c:v>
                </c:pt>
                <c:pt idx="13">
                  <c:v>117</c:v>
                </c:pt>
                <c:pt idx="14">
                  <c:v>101</c:v>
                </c:pt>
                <c:pt idx="15">
                  <c:v>128</c:v>
                </c:pt>
                <c:pt idx="16">
                  <c:v>131</c:v>
                </c:pt>
                <c:pt idx="17">
                  <c:v>137</c:v>
                </c:pt>
                <c:pt idx="18">
                  <c:v>149</c:v>
                </c:pt>
                <c:pt idx="19">
                  <c:v>129</c:v>
                </c:pt>
                <c:pt idx="20">
                  <c:v>144</c:v>
                </c:pt>
                <c:pt idx="21">
                  <c:v>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NUEVOS CONTAGIADOS DE 6 A 11 AÑOS</a:t>
            </a:r>
          </a:p>
          <a:p>
            <a:pPr>
              <a:defRPr sz="1600"/>
            </a:pPr>
            <a:r>
              <a:rPr lang="es-PE" sz="1600" dirty="0"/>
              <a:t>(datos por periodo)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1509574827870055E-2"/>
          <c:y val="0.11063991080393934"/>
          <c:w val="0.93534165493979005"/>
          <c:h val="0.69846588982158586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66-4324-AA5C-DEA7CC0507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35-4714-B0AF-738F54257BB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CE-454F-AD23-8455C5FD30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AF-46BB-9D38-EA84ED0FB8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B2-4717-BF0E-3331CB7A4CB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AF-46BB-9D38-EA84ED0FB8A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FB2-4717-BF0E-3331CB7A4CB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F9-4D76-B3A5-33E33F2BAA5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EE-44B3-9987-1AAEA50CBDF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8-4508-B7E1-36FDCC81F7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58-4E5A-934D-605BCE7A31C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EE-44B3-9987-1AAEA50CBDF1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C8-4508-B7E1-36FDCC81F7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58-4E5A-934D-605BCE7A31CC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8A4306-1854-45B1-98EF-18031EE5E1FD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308-48CB-8EFA-2C739E4110EA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308-48CB-8EFA-2C739E4110EA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308-48CB-8EFA-2C739E4110EA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308-48CB-8EFA-2C739E4110E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08-48CB-8EFA-2C739E4110EA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C4F-4F05-8C0C-F6140953BD34}"/>
                </c:ext>
              </c:extLst>
            </c:dLbl>
            <c:dLbl>
              <c:idx val="20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08-4EEB-AF14-A20DF736F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Hoja1!$A$2:$A$22</c:f>
              <c:strCache>
                <c:ptCount val="21"/>
                <c:pt idx="0">
                  <c:v>28/07
03/08</c:v>
                </c:pt>
                <c:pt idx="1">
                  <c:v>04/08
10/08</c:v>
                </c:pt>
                <c:pt idx="2">
                  <c:v>11/08
17/08</c:v>
                </c:pt>
                <c:pt idx="3">
                  <c:v>18/08
24/08</c:v>
                </c:pt>
                <c:pt idx="4">
                  <c:v>25/08
01/09</c:v>
                </c:pt>
                <c:pt idx="5">
                  <c:v>02/09
08/09</c:v>
                </c:pt>
                <c:pt idx="6">
                  <c:v>09/09
15/09</c:v>
                </c:pt>
                <c:pt idx="7">
                  <c:v>16/09
22/09</c:v>
                </c:pt>
                <c:pt idx="8">
                  <c:v>23/09
29/09</c:v>
                </c:pt>
                <c:pt idx="9">
                  <c:v>30/09
07/10</c:v>
                </c:pt>
                <c:pt idx="10">
                  <c:v>08/10
14/10</c:v>
                </c:pt>
                <c:pt idx="11">
                  <c:v>15/10
21/10</c:v>
                </c:pt>
                <c:pt idx="12">
                  <c:v>22/10
28/10</c:v>
                </c:pt>
                <c:pt idx="13">
                  <c:v>29/10
04/11</c:v>
                </c:pt>
                <c:pt idx="14">
                  <c:v>05/11
11/11</c:v>
                </c:pt>
                <c:pt idx="15">
                  <c:v>12/11
18/11</c:v>
                </c:pt>
                <c:pt idx="16">
                  <c:v>19/11
25/11</c:v>
                </c:pt>
                <c:pt idx="17">
                  <c:v>26/11
02/12</c:v>
                </c:pt>
                <c:pt idx="18">
                  <c:v>03/12
09/12</c:v>
                </c:pt>
                <c:pt idx="19">
                  <c:v>10/12
16/12</c:v>
                </c:pt>
                <c:pt idx="20">
                  <c:v>17/12
23/12</c:v>
                </c:pt>
              </c:strCache>
            </c:strRef>
          </c:cat>
          <c:val>
            <c:numRef>
              <c:f>Hoja1!$B$2:$B$22</c:f>
              <c:numCache>
                <c:formatCode>#,##0</c:formatCode>
                <c:ptCount val="21"/>
                <c:pt idx="0">
                  <c:v>194</c:v>
                </c:pt>
                <c:pt idx="1">
                  <c:v>201</c:v>
                </c:pt>
                <c:pt idx="2">
                  <c:v>209</c:v>
                </c:pt>
                <c:pt idx="3">
                  <c:v>174</c:v>
                </c:pt>
                <c:pt idx="4">
                  <c:v>169</c:v>
                </c:pt>
                <c:pt idx="5">
                  <c:v>170</c:v>
                </c:pt>
                <c:pt idx="6">
                  <c:v>141</c:v>
                </c:pt>
                <c:pt idx="7">
                  <c:v>171</c:v>
                </c:pt>
                <c:pt idx="8">
                  <c:v>162</c:v>
                </c:pt>
                <c:pt idx="9">
                  <c:v>176</c:v>
                </c:pt>
                <c:pt idx="10">
                  <c:v>127</c:v>
                </c:pt>
                <c:pt idx="11">
                  <c:v>194</c:v>
                </c:pt>
                <c:pt idx="12">
                  <c:v>195</c:v>
                </c:pt>
                <c:pt idx="13">
                  <c:v>187</c:v>
                </c:pt>
                <c:pt idx="14">
                  <c:v>243</c:v>
                </c:pt>
                <c:pt idx="15">
                  <c:v>235</c:v>
                </c:pt>
                <c:pt idx="16">
                  <c:v>355</c:v>
                </c:pt>
                <c:pt idx="17">
                  <c:v>319</c:v>
                </c:pt>
                <c:pt idx="18">
                  <c:v>342</c:v>
                </c:pt>
                <c:pt idx="19">
                  <c:v>312</c:v>
                </c:pt>
                <c:pt idx="20">
                  <c:v>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NUEVOS CONTAGIADOS DE 12 A 17 AÑOS</a:t>
            </a:r>
          </a:p>
          <a:p>
            <a:pPr>
              <a:defRPr sz="1600"/>
            </a:pPr>
            <a:r>
              <a:rPr lang="es-PE" sz="1600" dirty="0"/>
              <a:t>(datos por periodo)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1509574827870055E-2"/>
          <c:y val="0.11063991080393934"/>
          <c:w val="0.93534165493979005"/>
          <c:h val="0.69846588982158586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66-4324-AA5C-DEA7CC05072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35-4714-B0AF-738F54257BB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CE-454F-AD23-8455C5FD30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AF-46BB-9D38-EA84ED0FB8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B2-4717-BF0E-3331CB7A4CB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AF-46BB-9D38-EA84ED0FB8A4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2A16D0-C7BA-45F3-A367-6295CBFFAD9D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B2-4717-BF0E-3331CB7A4CB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F9-4D76-B3A5-33E33F2BAA5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EE-44B3-9987-1AAEA50CBDF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8-4508-B7E1-36FDCC81F79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58-4E5A-934D-605BCE7A31C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EE-44B3-9987-1AAEA50CBDF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BE0FAAE-A2E8-4198-8202-6EEDE1BCC2A7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EC8-4508-B7E1-36FDCC81F7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58-4E5A-934D-605BCE7A31CC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F33-44E1-8F0D-3918A3C2F3E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44BB626-4E56-448B-BE17-7970B794C633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6A0-496E-91E9-2BED44C79ACF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D9C-4427-9FAB-4A30F0CCB4D0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414-4BC0-B10C-D4CFBCAA2BAE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9A6-4296-957B-EB0BE88947A8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37-464F-9950-859C2F8DCCE2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08-4EEB-AF14-A20DF736F516}"/>
                </c:ext>
              </c:extLst>
            </c:dLbl>
            <c:dLbl>
              <c:idx val="21"/>
              <c:layout>
                <c:manualLayout>
                  <c:x val="-1.7570638366990122E-2"/>
                  <c:y val="-3.8695506244600129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12-4BC7-8F52-D2AE15F79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Hoja1!$A$2:$A$23</c:f>
              <c:strCache>
                <c:ptCount val="22"/>
                <c:pt idx="0">
                  <c:v>21/07
27/07</c:v>
                </c:pt>
                <c:pt idx="1">
                  <c:v>28/07
03/08</c:v>
                </c:pt>
                <c:pt idx="2">
                  <c:v>04/08
10/08</c:v>
                </c:pt>
                <c:pt idx="3">
                  <c:v>11/08
17/08</c:v>
                </c:pt>
                <c:pt idx="4">
                  <c:v>18/08
24/08</c:v>
                </c:pt>
                <c:pt idx="5">
                  <c:v>25/08
01/09</c:v>
                </c:pt>
                <c:pt idx="6">
                  <c:v>02/09
08/09</c:v>
                </c:pt>
                <c:pt idx="7">
                  <c:v>09/09
15/09</c:v>
                </c:pt>
                <c:pt idx="8">
                  <c:v>16/09
22/09</c:v>
                </c:pt>
                <c:pt idx="9">
                  <c:v>23/09
29/09</c:v>
                </c:pt>
                <c:pt idx="10">
                  <c:v>30/09
07/10</c:v>
                </c:pt>
                <c:pt idx="11">
                  <c:v>08/10
14/10</c:v>
                </c:pt>
                <c:pt idx="12">
                  <c:v>15/10
21/10</c:v>
                </c:pt>
                <c:pt idx="13">
                  <c:v>22/10
28/10</c:v>
                </c:pt>
                <c:pt idx="14">
                  <c:v>29/10
04/11</c:v>
                </c:pt>
                <c:pt idx="15">
                  <c:v>05/11
11/11</c:v>
                </c:pt>
                <c:pt idx="16">
                  <c:v>12/11
18/11</c:v>
                </c:pt>
                <c:pt idx="17">
                  <c:v>19/11
25/11</c:v>
                </c:pt>
                <c:pt idx="18">
                  <c:v>26/11
02/12</c:v>
                </c:pt>
                <c:pt idx="19">
                  <c:v>03/12
09/12</c:v>
                </c:pt>
                <c:pt idx="20">
                  <c:v>10/12
16/12</c:v>
                </c:pt>
                <c:pt idx="21">
                  <c:v>17/12
23/12</c:v>
                </c:pt>
              </c:strCache>
            </c:strRef>
          </c:cat>
          <c:val>
            <c:numRef>
              <c:f>Hoja1!$B$2:$B$23</c:f>
              <c:numCache>
                <c:formatCode>#,##0</c:formatCode>
                <c:ptCount val="22"/>
                <c:pt idx="0">
                  <c:v>438</c:v>
                </c:pt>
                <c:pt idx="1">
                  <c:v>438</c:v>
                </c:pt>
                <c:pt idx="2">
                  <c:v>432</c:v>
                </c:pt>
                <c:pt idx="3">
                  <c:v>443</c:v>
                </c:pt>
                <c:pt idx="4">
                  <c:v>344</c:v>
                </c:pt>
                <c:pt idx="5">
                  <c:v>331</c:v>
                </c:pt>
                <c:pt idx="6">
                  <c:v>328</c:v>
                </c:pt>
                <c:pt idx="7">
                  <c:v>275</c:v>
                </c:pt>
                <c:pt idx="8">
                  <c:v>318</c:v>
                </c:pt>
                <c:pt idx="9">
                  <c:v>306</c:v>
                </c:pt>
                <c:pt idx="10">
                  <c:v>366</c:v>
                </c:pt>
                <c:pt idx="11">
                  <c:v>264</c:v>
                </c:pt>
                <c:pt idx="12">
                  <c:v>457</c:v>
                </c:pt>
                <c:pt idx="13">
                  <c:v>361</c:v>
                </c:pt>
                <c:pt idx="14">
                  <c:v>401</c:v>
                </c:pt>
                <c:pt idx="15">
                  <c:v>491</c:v>
                </c:pt>
                <c:pt idx="16">
                  <c:v>517</c:v>
                </c:pt>
                <c:pt idx="17">
                  <c:v>488</c:v>
                </c:pt>
                <c:pt idx="18">
                  <c:v>408</c:v>
                </c:pt>
                <c:pt idx="19">
                  <c:v>349</c:v>
                </c:pt>
                <c:pt idx="20">
                  <c:v>264</c:v>
                </c:pt>
                <c:pt idx="21">
                  <c:v>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17/3/2022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4024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5625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584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8433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2253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47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17/03/2022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17/03/2022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17/03/2022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17/03/2022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17/03/2022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17/03/2022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17/03/2022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10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abiertos.gob.pe/search/field_topic/covid-19-917?sort_by=changed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abiertos.gob.pe/search/field_topic/covid-19-917?sort_by=changed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abiertos.gob.pe/search/field_topic/covid-19-917?sort_by=changed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4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77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5536096" y="209020"/>
            <a:ext cx="4629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</a:t>
            </a:r>
            <a:r>
              <a:rPr lang="es-PE" sz="1400" b="1" i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  17 al 23 de diciembre</a:t>
            </a: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del 2021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43788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63724"/>
            <a:ext cx="9734550" cy="51170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739902" y="6702015"/>
            <a:ext cx="50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17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517121"/>
              </p:ext>
            </p:extLst>
          </p:nvPr>
        </p:nvGraphicFramePr>
        <p:xfrm>
          <a:off x="558799" y="1584999"/>
          <a:ext cx="9512005" cy="470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2C6D7-2277-C74F-B0B7-933A3F13EF37}"/>
              </a:ext>
            </a:extLst>
          </p:cNvPr>
          <p:cNvSpPr txBox="1"/>
          <p:nvPr/>
        </p:nvSpPr>
        <p:spPr>
          <a:xfrm>
            <a:off x="2763530" y="224031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6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C0F03-C0F7-4E19-8B5E-225103D81498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968FA5A-16B4-4F30-B8F5-7160E929B54E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</p:spTree>
    <p:extLst>
      <p:ext uri="{BB962C8B-B14F-4D97-AF65-F5344CB8AC3E}">
        <p14:creationId xmlns:p14="http://schemas.microsoft.com/office/powerpoint/2010/main" val="223218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F021964-2E42-A543-B742-9FF2FA1B811A}"/>
              </a:ext>
            </a:extLst>
          </p:cNvPr>
          <p:cNvSpPr txBox="1"/>
          <p:nvPr/>
        </p:nvSpPr>
        <p:spPr>
          <a:xfrm>
            <a:off x="2763530" y="270538"/>
            <a:ext cx="4539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7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14760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5609"/>
            <a:ext cx="9734550" cy="519610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18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607508"/>
              </p:ext>
            </p:extLst>
          </p:nvPr>
        </p:nvGraphicFramePr>
        <p:xfrm>
          <a:off x="509798" y="1584723"/>
          <a:ext cx="9309100" cy="437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01F0C17-80E0-41C2-8819-297701E1978C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7A1A63-F22D-4503-9EFC-42C071978F86}"/>
              </a:ext>
            </a:extLst>
          </p:cNvPr>
          <p:cNvSpPr txBox="1"/>
          <p:nvPr/>
        </p:nvSpPr>
        <p:spPr>
          <a:xfrm>
            <a:off x="5464054" y="6093696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/>
              <a:t>Nota:  Al 7 de octubre el</a:t>
            </a:r>
            <a:r>
              <a:rPr lang="es-PE" sz="900" b="1" dirty="0"/>
              <a:t> MINSA disminuyó en 30 el número de NNA fallecidos, por ello se aprecia una disminución en los datos acumulados.</a:t>
            </a:r>
            <a:endParaRPr lang="es-419" sz="9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079B2D-A049-487A-B375-0561052DBC32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</p:spTree>
    <p:extLst>
      <p:ext uri="{BB962C8B-B14F-4D97-AF65-F5344CB8AC3E}">
        <p14:creationId xmlns:p14="http://schemas.microsoft.com/office/powerpoint/2010/main" val="159265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6164"/>
            <a:ext cx="9734550" cy="514934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633370"/>
              </p:ext>
            </p:extLst>
          </p:nvPr>
        </p:nvGraphicFramePr>
        <p:xfrm>
          <a:off x="509797" y="1485923"/>
          <a:ext cx="9368647" cy="453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19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74FCC3A-69C6-49FC-A216-9F49D8ABBD4E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678E97B-9E60-40CA-95FB-99F5B890A07F}"/>
              </a:ext>
            </a:extLst>
          </p:cNvPr>
          <p:cNvSpPr txBox="1"/>
          <p:nvPr/>
        </p:nvSpPr>
        <p:spPr>
          <a:xfrm>
            <a:off x="5067842" y="6050543"/>
            <a:ext cx="48106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rgbClr val="9E243C"/>
                </a:solidFill>
              </a:rPr>
              <a:t>* </a:t>
            </a:r>
            <a:r>
              <a:rPr lang="es-PE" sz="900" b="1" dirty="0">
                <a:solidFill>
                  <a:srgbClr val="9E243C"/>
                </a:solidFill>
              </a:rPr>
              <a:t>Se consideró solamente los casos que corresponden a este periodo</a:t>
            </a:r>
            <a:endParaRPr lang="es-419" sz="900" b="1" dirty="0">
              <a:solidFill>
                <a:srgbClr val="9E243C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400170-CC38-4E4A-8474-A68F208E3050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8B3F7EA-F2C5-4D6B-8BC3-D70E2E2AD46B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979A90-1C11-41C4-9C80-49EBA475AC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445954-75C4-434A-9325-B17843558D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510DA3-9C35-4598-96F4-88BB8899CEF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D305619-6339-4CC8-85C5-B1DD0DDA0C84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20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08ABA69-E872-471A-A47D-20FA681AC662}"/>
              </a:ext>
            </a:extLst>
          </p:cNvPr>
          <p:cNvSpPr txBox="1"/>
          <p:nvPr/>
        </p:nvSpPr>
        <p:spPr>
          <a:xfrm>
            <a:off x="78602" y="6760803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919B71-31F1-4E16-8F2E-F9DF52CB8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401" y="1393886"/>
            <a:ext cx="739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7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77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el 17 al 23 diciembre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961580" y="6702015"/>
            <a:ext cx="231333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9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277055" y="3215362"/>
            <a:ext cx="3098869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23 de diciembre del 2021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F243A"/>
                </a:solidFill>
                <a:latin typeface="Poppins" pitchFamily="2" charset="77"/>
                <a:cs typeface="Poppins" pitchFamily="2" charset="77"/>
              </a:rPr>
              <a:t>TOTAL DE CONTAGIADOS: 138,091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DA0BEE-021F-0A4A-882C-4C4C42F73A98}"/>
              </a:ext>
            </a:extLst>
          </p:cNvPr>
          <p:cNvSpPr txBox="1"/>
          <p:nvPr/>
        </p:nvSpPr>
        <p:spPr>
          <a:xfrm>
            <a:off x="4826490" y="4270680"/>
            <a:ext cx="1420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30,584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C10BE17-584C-C548-B0C6-834284E30F93}"/>
              </a:ext>
            </a:extLst>
          </p:cNvPr>
          <p:cNvSpPr txBox="1"/>
          <p:nvPr/>
        </p:nvSpPr>
        <p:spPr>
          <a:xfrm>
            <a:off x="8081494" y="4644584"/>
            <a:ext cx="160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71,614</a:t>
            </a:r>
            <a:endParaRPr lang="es-PE" sz="2400" b="1" dirty="0">
              <a:solidFill>
                <a:srgbClr val="9D143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9C2E0A-15A5-DB46-BB97-93D2FC56D020}"/>
              </a:ext>
            </a:extLst>
          </p:cNvPr>
          <p:cNvSpPr txBox="1"/>
          <p:nvPr/>
        </p:nvSpPr>
        <p:spPr>
          <a:xfrm>
            <a:off x="4797559" y="5628229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35,893</a:t>
            </a:r>
            <a:endParaRPr lang="es-PE" sz="2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96F6B22-228D-E848-AD45-9D9B3BDE3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95170"/>
              </p:ext>
            </p:extLst>
          </p:nvPr>
        </p:nvGraphicFramePr>
        <p:xfrm>
          <a:off x="5682540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Imagen 22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6D1026B4-C505-DD49-A889-E1A5BE974B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B6446D95-5181-B745-AC79-261B1D56D5D1}"/>
              </a:ext>
            </a:extLst>
          </p:cNvPr>
          <p:cNvSpPr txBox="1"/>
          <p:nvPr/>
        </p:nvSpPr>
        <p:spPr>
          <a:xfrm>
            <a:off x="2633870" y="1367616"/>
            <a:ext cx="30242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23 de diciembre 2021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contagios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FC82A02-F827-1D44-84A7-2D5DD1A55F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D5B4C65B-30DA-4340-81DA-2C5F24E25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23004"/>
              </p:ext>
            </p:extLst>
          </p:nvPr>
        </p:nvGraphicFramePr>
        <p:xfrm>
          <a:off x="5658115" y="1595488"/>
          <a:ext cx="4324352" cy="47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8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735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graphicFrame>
        <p:nvGraphicFramePr>
          <p:cNvPr id="37" name="Tabla 5">
            <a:extLst>
              <a:ext uri="{FF2B5EF4-FFF2-40B4-BE49-F238E27FC236}">
                <a16:creationId xmlns:a16="http://schemas.microsoft.com/office/drawing/2014/main" id="{F7FD0A99-03BA-DA43-8893-9E137D02F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53762"/>
              </p:ext>
            </p:extLst>
          </p:nvPr>
        </p:nvGraphicFramePr>
        <p:xfrm>
          <a:off x="5682539" y="2220460"/>
          <a:ext cx="4324348" cy="35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8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53775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2,272,885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202,454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138,091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1,176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57D49F76-1E64-401B-8788-30D6A7A5712B}"/>
              </a:ext>
            </a:extLst>
          </p:cNvPr>
          <p:cNvSpPr txBox="1"/>
          <p:nvPr/>
        </p:nvSpPr>
        <p:spPr>
          <a:xfrm>
            <a:off x="3680923" y="6521944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23 de diciembre. Fuente: Ministerio de Salud. Plataforma Nacional Datos abiertos.  Recuperado el 25/12/2021 de </a:t>
            </a:r>
            <a:r>
              <a:rPr lang="es-PE" sz="700" b="1" dirty="0">
                <a:latin typeface="Poppins" pitchFamily="2" charset="77"/>
                <a:hlinkClick r:id="rId8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97793E1-AA96-4E5A-9557-474899DD6BA5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</p:spTree>
    <p:extLst>
      <p:ext uri="{BB962C8B-B14F-4D97-AF65-F5344CB8AC3E}">
        <p14:creationId xmlns:p14="http://schemas.microsoft.com/office/powerpoint/2010/main" val="9379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4A3FDC2-2377-7D45-B6B8-078713F70EA8}"/>
              </a:ext>
            </a:extLst>
          </p:cNvPr>
          <p:cNvSpPr txBox="1"/>
          <p:nvPr/>
        </p:nvSpPr>
        <p:spPr>
          <a:xfrm>
            <a:off x="3022770" y="3172492"/>
            <a:ext cx="372765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CONTAGIADOS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17 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– 23 dic 2021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: 831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6AAD342D-3E04-524B-8F90-D2CD6ECE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526735"/>
              </p:ext>
            </p:extLst>
          </p:nvPr>
        </p:nvGraphicFramePr>
        <p:xfrm>
          <a:off x="5641842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FCB33462-A487-F444-81F8-BF4FAAF44503}"/>
              </a:ext>
            </a:extLst>
          </p:cNvPr>
          <p:cNvSpPr txBox="1"/>
          <p:nvPr/>
        </p:nvSpPr>
        <p:spPr>
          <a:xfrm>
            <a:off x="5111151" y="3952771"/>
            <a:ext cx="1420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137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14DDA86-ECC1-204C-BFA3-70233437660A}"/>
              </a:ext>
            </a:extLst>
          </p:cNvPr>
          <p:cNvSpPr txBox="1"/>
          <p:nvPr/>
        </p:nvSpPr>
        <p:spPr>
          <a:xfrm>
            <a:off x="8081494" y="4502194"/>
            <a:ext cx="160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348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21D404F-F5BB-4942-AC13-4CC1CE58703E}"/>
              </a:ext>
            </a:extLst>
          </p:cNvPr>
          <p:cNvSpPr txBox="1"/>
          <p:nvPr/>
        </p:nvSpPr>
        <p:spPr>
          <a:xfrm>
            <a:off x="4630435" y="5292763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  <a:endParaRPr lang="es-PE" sz="2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346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6E52B5B-477C-EE45-A5CB-AEDF622E31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8" name="Tabla 5">
            <a:extLst>
              <a:ext uri="{FF2B5EF4-FFF2-40B4-BE49-F238E27FC236}">
                <a16:creationId xmlns:a16="http://schemas.microsoft.com/office/drawing/2014/main" id="{BEE82FDB-9E7E-714E-A220-EF00C1D81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0685"/>
              </p:ext>
            </p:extLst>
          </p:nvPr>
        </p:nvGraphicFramePr>
        <p:xfrm>
          <a:off x="5756252" y="1502045"/>
          <a:ext cx="4248000" cy="62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28417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9AC49B15-8094-4342-A6F0-28990066FE96}"/>
              </a:ext>
            </a:extLst>
          </p:cNvPr>
          <p:cNvSpPr txBox="1"/>
          <p:nvPr/>
        </p:nvSpPr>
        <p:spPr>
          <a:xfrm>
            <a:off x="2713383" y="1412396"/>
            <a:ext cx="3004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</a:t>
            </a:r>
            <a:r>
              <a:rPr lang="es-PE" sz="15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17 - 23 dic 2021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39524D23-6F90-F141-BB13-D6F030260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4274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11,002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831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32" name="Imagen 31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A11308CC-12DB-DD4F-921D-350C35000F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E052352-5D73-4239-9C35-DDB52F2A1E69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01D84F5-7201-4EC8-9DF3-4CFBDD1DB52C}"/>
              </a:ext>
            </a:extLst>
          </p:cNvPr>
          <p:cNvSpPr txBox="1"/>
          <p:nvPr/>
        </p:nvSpPr>
        <p:spPr>
          <a:xfrm>
            <a:off x="3680923" y="6521944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23 de diciembre. Fuente: Ministerio de Salud. Plataforma Nacional Datos abiertos.  Recuperado el 25/12/2021 de </a:t>
            </a:r>
            <a:r>
              <a:rPr lang="es-PE" sz="700" b="1" dirty="0">
                <a:latin typeface="Poppins" pitchFamily="2" charset="77"/>
                <a:hlinkClick r:id="rId8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</p:spTree>
    <p:extLst>
      <p:ext uri="{BB962C8B-B14F-4D97-AF65-F5344CB8AC3E}">
        <p14:creationId xmlns:p14="http://schemas.microsoft.com/office/powerpoint/2010/main" val="84879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11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251176" y="3194458"/>
            <a:ext cx="30430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23 de diciembre 2021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FALLECIDOS: 1,176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416561"/>
              </p:ext>
            </p:extLst>
          </p:nvPr>
        </p:nvGraphicFramePr>
        <p:xfrm>
          <a:off x="5641842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4552862" y="4547395"/>
            <a:ext cx="1420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540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60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346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</a:rPr>
              <a:t>290</a:t>
            </a: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562445" y="1453618"/>
            <a:ext cx="2996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23 de diciembre 2021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3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Total acumulado de fallecidos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08051"/>
              </p:ext>
            </p:extLst>
          </p:nvPr>
        </p:nvGraphicFramePr>
        <p:xfrm>
          <a:off x="5641841" y="1597669"/>
          <a:ext cx="4340624" cy="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156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5156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5156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5156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5178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FDD3B2BF-975F-44AB-B905-1DFC08DFB3C2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DC5BD4B-B83A-4356-8482-6FA7FFC06E89}"/>
              </a:ext>
            </a:extLst>
          </p:cNvPr>
          <p:cNvSpPr txBox="1"/>
          <p:nvPr/>
        </p:nvSpPr>
        <p:spPr>
          <a:xfrm>
            <a:off x="3680923" y="6521944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23 de diciembre. Fuente: Ministerio de Salud. Plataforma Nacional Datos abiertos.  Recuperado el 25/12/2021 de </a:t>
            </a:r>
            <a:r>
              <a:rPr lang="es-PE" sz="700" b="1" dirty="0">
                <a:latin typeface="Poppins" pitchFamily="2" charset="77"/>
                <a:hlinkClick r:id="rId8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graphicFrame>
        <p:nvGraphicFramePr>
          <p:cNvPr id="37" name="Tabla 5">
            <a:extLst>
              <a:ext uri="{FF2B5EF4-FFF2-40B4-BE49-F238E27FC236}">
                <a16:creationId xmlns:a16="http://schemas.microsoft.com/office/drawing/2014/main" id="{B5E0C405-7BD0-42DF-A063-1EE052BA8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58252"/>
              </p:ext>
            </p:extLst>
          </p:nvPr>
        </p:nvGraphicFramePr>
        <p:xfrm>
          <a:off x="5682539" y="2220460"/>
          <a:ext cx="4324348" cy="35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8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53775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2,272,885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202,454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138,091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1,176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17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- 23 dic 2021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: 2</a:t>
            </a:r>
            <a:endParaRPr lang="es-PE" sz="1600" b="1" dirty="0">
              <a:solidFill>
                <a:srgbClr val="9D143C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70637"/>
              </p:ext>
            </p:extLst>
          </p:nvPr>
        </p:nvGraphicFramePr>
        <p:xfrm>
          <a:off x="5453588" y="3743968"/>
          <a:ext cx="2852254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6320"/>
              </p:ext>
            </p:extLst>
          </p:nvPr>
        </p:nvGraphicFramePr>
        <p:xfrm>
          <a:off x="5756252" y="1490279"/>
          <a:ext cx="4248000" cy="6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5458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601083" y="4473870"/>
            <a:ext cx="145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949060" y="4264726"/>
            <a:ext cx="160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1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7962825" y="5699338"/>
            <a:ext cx="1690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0</a:t>
            </a:r>
          </a:p>
          <a:p>
            <a:endParaRPr lang="es-PE" sz="1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87A3BB-FCD8-4F2A-8F06-ED0C76ED4726}"/>
              </a:ext>
            </a:extLst>
          </p:cNvPr>
          <p:cNvSpPr txBox="1"/>
          <p:nvPr/>
        </p:nvSpPr>
        <p:spPr>
          <a:xfrm>
            <a:off x="2653748" y="1412396"/>
            <a:ext cx="292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17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– 23 dic 2021</a:t>
            </a:r>
            <a:endParaRPr lang="es-PE" sz="15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4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819B97E-4B3C-4D7F-81B3-7E7B578B733E}"/>
              </a:ext>
            </a:extLst>
          </p:cNvPr>
          <p:cNvSpPr txBox="1"/>
          <p:nvPr/>
        </p:nvSpPr>
        <p:spPr>
          <a:xfrm>
            <a:off x="78602" y="6760803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7BEB34D-32A2-48B9-8EAE-EC218BB73678}"/>
              </a:ext>
            </a:extLst>
          </p:cNvPr>
          <p:cNvSpPr txBox="1"/>
          <p:nvPr/>
        </p:nvSpPr>
        <p:spPr>
          <a:xfrm>
            <a:off x="3680923" y="6521944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23 de diciembre. Fuente: Ministerio de Salud. Plataforma Nacional Datos abiertos.  Recuperado el 25/12/2021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4ED819D0-1601-47D3-956D-35A0E4B4F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63458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11,002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831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F021964-2E42-A543-B742-9FF2FA1B811A}"/>
              </a:ext>
            </a:extLst>
          </p:cNvPr>
          <p:cNvSpPr txBox="1"/>
          <p:nvPr/>
        </p:nvSpPr>
        <p:spPr>
          <a:xfrm>
            <a:off x="2763531" y="212391"/>
            <a:ext cx="411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5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54555" y="1314760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9" y="1447675"/>
            <a:ext cx="9837313" cy="51755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842644" y="6702015"/>
            <a:ext cx="40401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13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109759"/>
              </p:ext>
            </p:extLst>
          </p:nvPr>
        </p:nvGraphicFramePr>
        <p:xfrm>
          <a:off x="533197" y="1381100"/>
          <a:ext cx="9433763" cy="473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273022-113D-4C9A-8122-B69CB9993399}"/>
              </a:ext>
            </a:extLst>
          </p:cNvPr>
          <p:cNvSpPr txBox="1"/>
          <p:nvPr/>
        </p:nvSpPr>
        <p:spPr>
          <a:xfrm>
            <a:off x="509798" y="6218213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B40131-5817-420B-ABFD-372709E7639C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</p:spTree>
    <p:extLst>
      <p:ext uri="{BB962C8B-B14F-4D97-AF65-F5344CB8AC3E}">
        <p14:creationId xmlns:p14="http://schemas.microsoft.com/office/powerpoint/2010/main" val="106034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43788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63725"/>
            <a:ext cx="9734550" cy="51170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739902" y="6702015"/>
            <a:ext cx="50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14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253848"/>
              </p:ext>
            </p:extLst>
          </p:nvPr>
        </p:nvGraphicFramePr>
        <p:xfrm>
          <a:off x="509798" y="1594911"/>
          <a:ext cx="9512005" cy="440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2C6D7-2277-C74F-B0B7-933A3F13EF37}"/>
              </a:ext>
            </a:extLst>
          </p:cNvPr>
          <p:cNvSpPr txBox="1"/>
          <p:nvPr/>
        </p:nvSpPr>
        <p:spPr>
          <a:xfrm>
            <a:off x="2763530" y="224031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6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C0F03-C0F7-4E19-8B5E-225103D81498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6AA482-CAB4-483A-AF3B-6CEB6302A3FF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</p:spTree>
    <p:extLst>
      <p:ext uri="{BB962C8B-B14F-4D97-AF65-F5344CB8AC3E}">
        <p14:creationId xmlns:p14="http://schemas.microsoft.com/office/powerpoint/2010/main" val="108278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43788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63724"/>
            <a:ext cx="9734550" cy="51170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739902" y="6702015"/>
            <a:ext cx="50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15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958934"/>
              </p:ext>
            </p:extLst>
          </p:nvPr>
        </p:nvGraphicFramePr>
        <p:xfrm>
          <a:off x="460044" y="1529404"/>
          <a:ext cx="9512005" cy="480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2C6D7-2277-C74F-B0B7-933A3F13EF37}"/>
              </a:ext>
            </a:extLst>
          </p:cNvPr>
          <p:cNvSpPr txBox="1"/>
          <p:nvPr/>
        </p:nvSpPr>
        <p:spPr>
          <a:xfrm>
            <a:off x="2763530" y="224031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6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C0F03-C0F7-4E19-8B5E-225103D81498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C1FBC5-09D4-4475-9FCE-70EA3C99DB01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</p:spTree>
    <p:extLst>
      <p:ext uri="{BB962C8B-B14F-4D97-AF65-F5344CB8AC3E}">
        <p14:creationId xmlns:p14="http://schemas.microsoft.com/office/powerpoint/2010/main" val="363801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43788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63724"/>
            <a:ext cx="9734550" cy="51170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739902" y="6702015"/>
            <a:ext cx="50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16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104718"/>
              </p:ext>
            </p:extLst>
          </p:nvPr>
        </p:nvGraphicFramePr>
        <p:xfrm>
          <a:off x="558799" y="1584999"/>
          <a:ext cx="9512005" cy="470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2C6D7-2277-C74F-B0B7-933A3F13EF37}"/>
              </a:ext>
            </a:extLst>
          </p:cNvPr>
          <p:cNvSpPr txBox="1"/>
          <p:nvPr/>
        </p:nvSpPr>
        <p:spPr>
          <a:xfrm>
            <a:off x="2763530" y="224031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6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C0F03-C0F7-4E19-8B5E-225103D81498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2643A6-AB7A-4FC9-BD1D-C829A3C3CC56}"/>
              </a:ext>
            </a:extLst>
          </p:cNvPr>
          <p:cNvSpPr txBox="1"/>
          <p:nvPr/>
        </p:nvSpPr>
        <p:spPr>
          <a:xfrm>
            <a:off x="78602" y="6740925"/>
            <a:ext cx="31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77 – Del 17 al 23 dic. 2021</a:t>
            </a:r>
          </a:p>
        </p:txBody>
      </p:sp>
    </p:spTree>
    <p:extLst>
      <p:ext uri="{BB962C8B-B14F-4D97-AF65-F5344CB8AC3E}">
        <p14:creationId xmlns:p14="http://schemas.microsoft.com/office/powerpoint/2010/main" val="2133539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14019</TotalTime>
  <Words>1203</Words>
  <Application>Microsoft Office PowerPoint</Application>
  <PresentationFormat>Personalizado</PresentationFormat>
  <Paragraphs>273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Liliana</cp:lastModifiedBy>
  <cp:revision>643</cp:revision>
  <dcterms:created xsi:type="dcterms:W3CDTF">2020-09-05T20:49:00Z</dcterms:created>
  <dcterms:modified xsi:type="dcterms:W3CDTF">2022-03-17T17:26:03Z</dcterms:modified>
</cp:coreProperties>
</file>