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7"/>
  </p:notesMasterIdLst>
  <p:sldIdLst>
    <p:sldId id="279" r:id="rId2"/>
    <p:sldId id="267" r:id="rId3"/>
    <p:sldId id="259" r:id="rId4"/>
    <p:sldId id="270" r:id="rId5"/>
    <p:sldId id="266" r:id="rId6"/>
    <p:sldId id="261" r:id="rId7"/>
    <p:sldId id="268" r:id="rId8"/>
    <p:sldId id="285" r:id="rId9"/>
    <p:sldId id="286" r:id="rId10"/>
    <p:sldId id="287" r:id="rId11"/>
    <p:sldId id="262" r:id="rId12"/>
    <p:sldId id="269" r:id="rId13"/>
    <p:sldId id="288" r:id="rId14"/>
    <p:sldId id="272" r:id="rId15"/>
    <p:sldId id="280" r:id="rId16"/>
  </p:sldIdLst>
  <p:sldSz cx="10439400" cy="7199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AFE63A6-328A-E44A-BEEA-37B83BAA831F}">
          <p14:sldIdLst>
            <p14:sldId id="279"/>
            <p14:sldId id="267"/>
            <p14:sldId id="259"/>
            <p14:sldId id="270"/>
            <p14:sldId id="266"/>
            <p14:sldId id="261"/>
            <p14:sldId id="268"/>
            <p14:sldId id="285"/>
            <p14:sldId id="286"/>
            <p14:sldId id="287"/>
            <p14:sldId id="262"/>
            <p14:sldId id="269"/>
            <p14:sldId id="288"/>
            <p14:sldId id="272"/>
            <p14:sldId id="280"/>
          </p14:sldIdLst>
        </p14:section>
      </p14:sectionLst>
    </p:ext>
    <p:ext uri="{EFAFB233-063F-42B5-8137-9DF3F51BA10A}">
      <p15:sldGuideLst xmlns:p15="http://schemas.microsoft.com/office/powerpoint/2012/main">
        <p15:guide id="1" orient="horz" pos="2313" userDrawn="1">
          <p15:clr>
            <a:srgbClr val="A4A3A4"/>
          </p15:clr>
        </p15:guide>
        <p15:guide id="2" pos="326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Cecilia Aliaga Márquez" initials="ACAM" lastIdx="1" clrIdx="0">
    <p:extLst>
      <p:ext uri="{19B8F6BF-5375-455C-9EA6-DF929625EA0E}">
        <p15:presenceInfo xmlns:p15="http://schemas.microsoft.com/office/powerpoint/2012/main" userId="b54476c98f130df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243C"/>
    <a:srgbClr val="0C503D"/>
    <a:srgbClr val="EE8C4B"/>
    <a:srgbClr val="104894"/>
    <a:srgbClr val="E9A95C"/>
    <a:srgbClr val="9F243A"/>
    <a:srgbClr val="ECAA55"/>
    <a:srgbClr val="4966A8"/>
    <a:srgbClr val="C12B27"/>
    <a:srgbClr val="29A9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1525" autoAdjust="0"/>
  </p:normalViewPr>
  <p:slideViewPr>
    <p:cSldViewPr snapToGrid="0" snapToObjects="1">
      <p:cViewPr varScale="1">
        <p:scale>
          <a:sx n="57" d="100"/>
          <a:sy n="57" d="100"/>
        </p:scale>
        <p:origin x="1388" y="36"/>
      </p:cViewPr>
      <p:guideLst>
        <p:guide orient="horz" pos="2313"/>
        <p:guide pos="326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Columna2</c:v>
                </c:pt>
              </c:strCache>
            </c:strRef>
          </c:tx>
          <c:dPt>
            <c:idx val="0"/>
            <c:bubble3D val="0"/>
            <c:spPr>
              <a:solidFill>
                <a:srgbClr val="9F243A"/>
              </a:solidFill>
              <a:ln>
                <a:noFill/>
              </a:ln>
              <a:effectLst/>
            </c:spPr>
            <c:extLst>
              <c:ext xmlns:c16="http://schemas.microsoft.com/office/drawing/2014/chart" uri="{C3380CC4-5D6E-409C-BE32-E72D297353CC}">
                <c16:uniqueId val="{00000003-EBF0-424D-B917-1DA0638EE873}"/>
              </c:ext>
            </c:extLst>
          </c:dPt>
          <c:dPt>
            <c:idx val="1"/>
            <c:bubble3D val="0"/>
            <c:spPr>
              <a:solidFill>
                <a:srgbClr val="ECAA55"/>
              </a:solidFill>
              <a:ln>
                <a:noFill/>
              </a:ln>
              <a:effectLst/>
            </c:spPr>
            <c:extLst>
              <c:ext xmlns:c16="http://schemas.microsoft.com/office/drawing/2014/chart" uri="{C3380CC4-5D6E-409C-BE32-E72D297353CC}">
                <c16:uniqueId val="{00000004-EBF0-424D-B917-1DA0638EE873}"/>
              </c:ext>
            </c:extLst>
          </c:dPt>
          <c:dPt>
            <c:idx val="2"/>
            <c:bubble3D val="0"/>
            <c:spPr>
              <a:solidFill>
                <a:srgbClr val="104894"/>
              </a:solidFill>
              <a:ln>
                <a:noFill/>
              </a:ln>
              <a:effectLst/>
            </c:spPr>
            <c:extLst>
              <c:ext xmlns:c16="http://schemas.microsoft.com/office/drawing/2014/chart" uri="{C3380CC4-5D6E-409C-BE32-E72D297353CC}">
                <c16:uniqueId val="{00000002-EBF0-424D-B917-1DA0638EE873}"/>
              </c:ext>
            </c:extLst>
          </c:dPt>
          <c:dLbls>
            <c:dLbl>
              <c:idx val="0"/>
              <c:layout/>
              <c:tx>
                <c:rich>
                  <a:bodyPr/>
                  <a:lstStyle/>
                  <a:p>
                    <a:fld id="{B3BC770F-F3EA-9D45-8EA5-79D58FEFDD35}" type="PERCENTAGE">
                      <a:rPr lang="en-US" baseline="0" smtClean="0"/>
                      <a:pPr/>
                      <a:t>[PORCENTAJE]</a:t>
                    </a:fld>
                    <a:endParaRPr lang="es-MX"/>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EBF0-424D-B917-1DA0638EE873}"/>
                </c:ext>
              </c:extLst>
            </c:dLbl>
            <c:dLbl>
              <c:idx val="1"/>
              <c:layout/>
              <c:tx>
                <c:rich>
                  <a:bodyPr/>
                  <a:lstStyle/>
                  <a:p>
                    <a:fld id="{A8BFD257-32D6-8246-B86E-4AAAA7417042}" type="PERCENTAGE">
                      <a:rPr lang="en-US" baseline="0" smtClean="0"/>
                      <a:pPr/>
                      <a:t>[PORCENTAJE]</a:t>
                    </a:fld>
                    <a:endParaRPr lang="es-MX"/>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EBF0-424D-B917-1DA0638EE873}"/>
                </c:ext>
              </c:extLst>
            </c:dLbl>
            <c:dLbl>
              <c:idx val="2"/>
              <c:layout/>
              <c:tx>
                <c:rich>
                  <a:bodyPr/>
                  <a:lstStyle/>
                  <a:p>
                    <a:fld id="{8E7DD284-D1CE-0443-B0CE-B3FB5B9469B5}" type="PERCENTAGE">
                      <a:rPr lang="en-US" baseline="0" smtClean="0"/>
                      <a:pPr/>
                      <a:t>[PORCENTAJE]</a:t>
                    </a:fld>
                    <a:endParaRPr lang="es-MX"/>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EBF0-424D-B917-1DA0638EE873}"/>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s-MX"/>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Hoja1!$A$2:$A$4</c:f>
              <c:strCache>
                <c:ptCount val="3"/>
                <c:pt idx="0">
                  <c:v>12 a 17</c:v>
                </c:pt>
                <c:pt idx="1">
                  <c:v>6 a 11</c:v>
                </c:pt>
                <c:pt idx="2">
                  <c:v>0 a 5</c:v>
                </c:pt>
              </c:strCache>
            </c:strRef>
          </c:cat>
          <c:val>
            <c:numRef>
              <c:f>Hoja1!$B$2:$B$4</c:f>
              <c:numCache>
                <c:formatCode>#,##0</c:formatCode>
                <c:ptCount val="3"/>
                <c:pt idx="0">
                  <c:v>72708</c:v>
                </c:pt>
                <c:pt idx="1">
                  <c:v>36604</c:v>
                </c:pt>
                <c:pt idx="2">
                  <c:v>30899</c:v>
                </c:pt>
              </c:numCache>
            </c:numRef>
          </c:val>
          <c:extLst>
            <c:ext xmlns:c16="http://schemas.microsoft.com/office/drawing/2014/chart" uri="{C3380CC4-5D6E-409C-BE32-E72D297353CC}">
              <c16:uniqueId val="{00000000-EBF0-424D-B917-1DA0638EE873}"/>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PE" sz="1600" dirty="0"/>
              <a:t>EVOLUCIÓN DE FALLECIDOS DE 0 A 17 AÑOS</a:t>
            </a:r>
            <a:r>
              <a:rPr lang="es-PE" sz="1800" dirty="0"/>
              <a:t> </a:t>
            </a:r>
          </a:p>
          <a:p>
            <a:pPr>
              <a:defRPr sz="1800"/>
            </a:pPr>
            <a:r>
              <a:rPr lang="es-PE" sz="1400" b="1" i="0" u="none" strike="noStrike" baseline="0" dirty="0">
                <a:effectLst/>
              </a:rPr>
              <a:t>(datos acumulados)</a:t>
            </a:r>
            <a:endParaRPr lang="es-PE" sz="1400" dirty="0"/>
          </a:p>
        </c:rich>
      </c:tx>
      <c:layout>
        <c:manualLayout>
          <c:xMode val="edge"/>
          <c:yMode val="edge"/>
          <c:x val="0.25794330278974337"/>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5.711261024159156E-2"/>
          <c:y val="0.1679974849103715"/>
          <c:w val="0.92788056847600731"/>
          <c:h val="0.68323623656754828"/>
        </c:manualLayout>
      </c:layout>
      <c:lineChart>
        <c:grouping val="stacked"/>
        <c:varyColors val="0"/>
        <c:ser>
          <c:idx val="0"/>
          <c:order val="0"/>
          <c:tx>
            <c:strRef>
              <c:f>Hoja1!$B$1</c:f>
              <c:strCache>
                <c:ptCount val="1"/>
                <c:pt idx="0">
                  <c:v>Serie 1</c:v>
                </c:pt>
              </c:strCache>
            </c:strRef>
          </c:tx>
          <c:spPr>
            <a:ln w="34925" cap="rnd">
              <a:solidFill>
                <a:schemeClr val="accent1"/>
              </a:solidFill>
              <a:round/>
            </a:ln>
            <a:effectLst>
              <a:outerShdw blurRad="50800" dist="50800" dir="5400000" algn="ctr" rotWithShape="0">
                <a:schemeClr val="bg2">
                  <a:lumMod val="50000"/>
                  <a:alpha val="52000"/>
                </a:schemeClr>
              </a:outerShdw>
            </a:effectLst>
          </c:spPr>
          <c:marker>
            <c:symbol val="none"/>
          </c:marker>
          <c:dLbls>
            <c:dLbl>
              <c:idx val="0"/>
              <c:layout>
                <c:manualLayout>
                  <c:x val="-3.5876722776638011E-2"/>
                  <c:y val="-7.340236687093504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fld id="{14B8BFF1-8E97-48CB-8C03-E171068E54AE}" type="VALUE">
                      <a:rPr lang="en-US" smtClean="0"/>
                      <a:pPr>
                        <a:defRPr sz="1200" b="1">
                          <a:solidFill>
                            <a:schemeClr val="tx1"/>
                          </a:solidFill>
                        </a:defRPr>
                      </a:pPr>
                      <a:t>[VALOR]</a:t>
                    </a:fld>
                    <a:endParaRPr lang="es-MX"/>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DCC-4F01-AE98-D1CC0691FBFE}"/>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CD60-463B-A15D-E6E3D365CE2F}"/>
                </c:ext>
              </c:extLst>
            </c:dLbl>
            <c:dLbl>
              <c:idx val="2"/>
              <c:layout>
                <c:manualLayout>
                  <c:x val="-3.5876722776638011E-2"/>
                  <c:y val="-6.434964510241812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DC-4924-82A8-2AEC018E7D64}"/>
                </c:ext>
              </c:extLst>
            </c:dLbl>
            <c:dLbl>
              <c:idx val="3"/>
              <c:layout>
                <c:manualLayout>
                  <c:x val="-3.656228851339012E-2"/>
                  <c:y val="-5.2279349411062263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42-4AB7-A535-174A5FB06962}"/>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BFDA-44BB-A1F1-8ADE7C7D0CB4}"/>
                </c:ext>
              </c:extLst>
            </c:dLbl>
            <c:dLbl>
              <c:idx val="5"/>
              <c:layout>
                <c:manualLayout>
                  <c:x val="-2.8376749632080336E-2"/>
                  <c:y val="-6.774375982932509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08-4CD8-AD13-FC27EE716B7A}"/>
                </c:ext>
              </c:extLst>
            </c:dLbl>
            <c:dLbl>
              <c:idx val="6"/>
              <c:layout>
                <c:manualLayout>
                  <c:x val="-3.9846601712303018E-2"/>
                  <c:y val="-3.8700298232899749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FB-4DF7-9055-3E4756A2960A}"/>
                </c:ext>
              </c:extLst>
            </c:dLbl>
            <c:dLbl>
              <c:idx val="7"/>
              <c:layout>
                <c:manualLayout>
                  <c:x val="-3.5876722776638011E-2"/>
                  <c:y val="-4.450899055218478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92-4839-A1D8-838897ED3816}"/>
                </c:ext>
              </c:extLst>
            </c:dLbl>
            <c:dLbl>
              <c:idx val="8"/>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DC8427C1-0814-4978-96B1-B1CC219E60A7}" type="VALUE">
                      <a:rPr lang="en-US">
                        <a:solidFill>
                          <a:schemeClr val="tx1"/>
                        </a:solidFill>
                      </a:rPr>
                      <a:pPr>
                        <a:defRPr sz="1200" b="1"/>
                      </a:pPr>
                      <a:t>[VALOR]</a:t>
                    </a:fld>
                    <a:endParaRPr lang="es-MX"/>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3DF-4623-AB11-3F43A769D3BC}"/>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8-3123-4203-AE76-31D05E36DD99}"/>
                </c:ext>
              </c:extLst>
            </c:dLbl>
            <c:dLbl>
              <c:idx val="10"/>
              <c:layout>
                <c:manualLayout>
                  <c:x val="-3.6494075689379311E-2"/>
                  <c:y val="-7.6456798308252694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F52-477C-BBE1-59ADB8D71516}"/>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C-3C0D-4B3B-B0D2-ABADC0DB5FEA}"/>
                </c:ext>
              </c:extLst>
            </c:dLbl>
            <c:dLbl>
              <c:idx val="12"/>
              <c:layout>
                <c:manualLayout>
                  <c:x val="-2.2234157974455104E-2"/>
                  <c:y val="-7.645679830825266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81A-4212-A422-710D866C6606}"/>
                </c:ext>
              </c:extLst>
            </c:dLbl>
            <c:dLbl>
              <c:idx val="13"/>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r>
                      <a:rPr lang="en-US" dirty="0"/>
                      <a:t>1,134</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925-4B08-B48B-3DFC42AA344F}"/>
                </c:ext>
              </c:extLst>
            </c:dLbl>
            <c:dLbl>
              <c:idx val="14"/>
              <c:layout>
                <c:manualLayout>
                  <c:x val="-2.7012493151862157E-2"/>
                  <c:y val="-6.774375982932506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CDF-4FC5-8470-D63B36383BEF}"/>
                </c:ext>
              </c:extLst>
            </c:dLbl>
            <c:dLbl>
              <c:idx val="1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4-F592-4B42-93EB-D7FE2A6A1AAB}"/>
                </c:ext>
              </c:extLst>
            </c:dLbl>
            <c:dLbl>
              <c:idx val="16"/>
              <c:layout>
                <c:manualLayout>
                  <c:x val="-4.8032140593612799E-2"/>
                  <c:y val="-2.417856743468708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07B-4785-938C-14975872B50D}"/>
                </c:ext>
              </c:extLst>
            </c:dLbl>
            <c:dLbl>
              <c:idx val="17"/>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fld id="{5D7891F0-0FF0-4477-A42B-37F9A1E48801}" type="VALUE">
                      <a:rPr lang="en-US" smtClean="0"/>
                      <a:pPr>
                        <a:defRPr sz="1200" b="1">
                          <a:solidFill>
                            <a:schemeClr val="tx1"/>
                          </a:solidFill>
                        </a:defRPr>
                      </a:pPr>
                      <a:t>[VALOR]</a:t>
                    </a:fld>
                    <a:endParaRPr lang="es-MX"/>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DE0E-4EC2-A3F3-B98AE719DD8F}"/>
                </c:ext>
              </c:extLst>
            </c:dLbl>
            <c:dLbl>
              <c:idx val="18"/>
              <c:layout>
                <c:manualLayout>
                  <c:x val="-3.6494075689379311E-2"/>
                  <c:y val="-6.774375982932506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DE0E-4EC2-A3F3-B98AE719DD8F}"/>
                </c:ext>
              </c:extLst>
            </c:dLbl>
            <c:dLbl>
              <c:idx val="19"/>
              <c:layout>
                <c:manualLayout>
                  <c:x val="-3.5876722776638011E-2"/>
                  <c:y val="-3.2891605913614709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3CD-4E2D-B32C-911D333AE793}"/>
                </c:ext>
              </c:extLst>
            </c:dLbl>
            <c:dLbl>
              <c:idx val="20"/>
              <c:layout>
                <c:manualLayout>
                  <c:x val="-3.656228851339012E-2"/>
                  <c:y val="-8.226549062753772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3CD-4E2D-B32C-911D333AE793}"/>
                </c:ext>
              </c:extLst>
            </c:dLbl>
            <c:dLbl>
              <c:idx val="21"/>
              <c:spPr>
                <a:solidFill>
                  <a:schemeClr val="accent2">
                    <a:lumMod val="20000"/>
                    <a:lumOff val="80000"/>
                  </a:schemeClr>
                </a:solidFill>
                <a:ln>
                  <a:solidFill>
                    <a:srgbClr val="9E243C"/>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2663-40A6-84B4-3B1538E64FB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Hoja1!$A$2:$A$24</c:f>
              <c:numCache>
                <c:formatCode>d\-mmm</c:formatCode>
                <c:ptCount val="22"/>
                <c:pt idx="0">
                  <c:v>44411</c:v>
                </c:pt>
                <c:pt idx="1">
                  <c:v>44418</c:v>
                </c:pt>
                <c:pt idx="2">
                  <c:v>44425</c:v>
                </c:pt>
                <c:pt idx="3">
                  <c:v>44432</c:v>
                </c:pt>
                <c:pt idx="4">
                  <c:v>44440</c:v>
                </c:pt>
                <c:pt idx="5">
                  <c:v>44447</c:v>
                </c:pt>
                <c:pt idx="6">
                  <c:v>44454</c:v>
                </c:pt>
                <c:pt idx="7">
                  <c:v>44461</c:v>
                </c:pt>
                <c:pt idx="8">
                  <c:v>44468</c:v>
                </c:pt>
                <c:pt idx="9">
                  <c:v>44476</c:v>
                </c:pt>
                <c:pt idx="10">
                  <c:v>44483</c:v>
                </c:pt>
                <c:pt idx="11">
                  <c:v>44490</c:v>
                </c:pt>
                <c:pt idx="12">
                  <c:v>44497</c:v>
                </c:pt>
                <c:pt idx="13">
                  <c:v>44504</c:v>
                </c:pt>
                <c:pt idx="14">
                  <c:v>44511</c:v>
                </c:pt>
                <c:pt idx="15">
                  <c:v>44518</c:v>
                </c:pt>
                <c:pt idx="16">
                  <c:v>44525</c:v>
                </c:pt>
                <c:pt idx="17">
                  <c:v>44532</c:v>
                </c:pt>
                <c:pt idx="18">
                  <c:v>44539</c:v>
                </c:pt>
                <c:pt idx="19">
                  <c:v>44546</c:v>
                </c:pt>
                <c:pt idx="20">
                  <c:v>44553</c:v>
                </c:pt>
                <c:pt idx="21">
                  <c:v>44924</c:v>
                </c:pt>
              </c:numCache>
            </c:numRef>
          </c:cat>
          <c:val>
            <c:numRef>
              <c:f>Hoja1!$B$2:$B$24</c:f>
              <c:numCache>
                <c:formatCode>#,##0</c:formatCode>
                <c:ptCount val="22"/>
                <c:pt idx="0">
                  <c:v>1079</c:v>
                </c:pt>
                <c:pt idx="1">
                  <c:v>1085</c:v>
                </c:pt>
                <c:pt idx="2">
                  <c:v>1089</c:v>
                </c:pt>
                <c:pt idx="3">
                  <c:v>1101</c:v>
                </c:pt>
                <c:pt idx="4">
                  <c:v>1105</c:v>
                </c:pt>
                <c:pt idx="5">
                  <c:v>1107</c:v>
                </c:pt>
                <c:pt idx="6">
                  <c:v>1110</c:v>
                </c:pt>
                <c:pt idx="7">
                  <c:v>1123</c:v>
                </c:pt>
                <c:pt idx="8">
                  <c:v>1152</c:v>
                </c:pt>
                <c:pt idx="9">
                  <c:v>1122</c:v>
                </c:pt>
                <c:pt idx="10">
                  <c:v>1124</c:v>
                </c:pt>
                <c:pt idx="11">
                  <c:v>1129</c:v>
                </c:pt>
                <c:pt idx="12">
                  <c:v>1131</c:v>
                </c:pt>
                <c:pt idx="13">
                  <c:v>1134</c:v>
                </c:pt>
                <c:pt idx="14">
                  <c:v>1135</c:v>
                </c:pt>
                <c:pt idx="15">
                  <c:v>1137</c:v>
                </c:pt>
                <c:pt idx="16">
                  <c:v>1158</c:v>
                </c:pt>
                <c:pt idx="17">
                  <c:v>1161</c:v>
                </c:pt>
                <c:pt idx="18">
                  <c:v>1166</c:v>
                </c:pt>
                <c:pt idx="19">
                  <c:v>1170</c:v>
                </c:pt>
                <c:pt idx="20">
                  <c:v>1176</c:v>
                </c:pt>
                <c:pt idx="21" formatCode="General">
                  <c:v>1179</c:v>
                </c:pt>
              </c:numCache>
            </c:numRef>
          </c:val>
          <c:smooth val="0"/>
          <c:extLst>
            <c:ext xmlns:c16="http://schemas.microsoft.com/office/drawing/2014/chart" uri="{C3380CC4-5D6E-409C-BE32-E72D297353CC}">
              <c16:uniqueId val="{00000000-B27B-D04F-80CB-14D2C4C2341A}"/>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007263343"/>
        <c:axId val="966021839"/>
      </c:lineChart>
      <c:catAx>
        <c:axId val="1007263343"/>
        <c:scaling>
          <c:orientation val="minMax"/>
        </c:scaling>
        <c:delete val="0"/>
        <c:axPos val="b"/>
        <c:numFmt formatCode="d\-mmm"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MX"/>
          </a:p>
        </c:txPr>
        <c:crossAx val="966021839"/>
        <c:crosses val="autoZero"/>
        <c:auto val="0"/>
        <c:lblAlgn val="ctr"/>
        <c:lblOffset val="100"/>
        <c:noMultiLvlLbl val="1"/>
      </c:catAx>
      <c:valAx>
        <c:axId val="96602183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072633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s-PE" sz="1600" b="1" i="0" u="none" strike="noStrike" kern="1200" baseline="0" dirty="0">
                <a:solidFill>
                  <a:prstClr val="black">
                    <a:lumMod val="65000"/>
                    <a:lumOff val="35000"/>
                  </a:prstClr>
                </a:solidFill>
                <a:latin typeface="+mn-lt"/>
                <a:ea typeface="+mn-ea"/>
                <a:cs typeface="+mn-cs"/>
              </a:rPr>
              <a:t>EVOLUCIÓN DE NUEVOS FALLECIDOS DE 0 A 17 AÑOS</a:t>
            </a:r>
            <a:r>
              <a:rPr lang="es-PE" sz="1800" b="1" i="0" u="none" strike="noStrike" kern="1200" baseline="0" dirty="0">
                <a:solidFill>
                  <a:prstClr val="black">
                    <a:lumMod val="65000"/>
                    <a:lumOff val="35000"/>
                  </a:prstClr>
                </a:solidFill>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s-PE" sz="1400" b="1" i="0" u="none" strike="noStrike" kern="1200" baseline="0" dirty="0">
                <a:solidFill>
                  <a:prstClr val="black">
                    <a:lumMod val="65000"/>
                    <a:lumOff val="35000"/>
                  </a:prstClr>
                </a:solidFill>
                <a:latin typeface="+mn-lt"/>
                <a:ea typeface="+mn-ea"/>
                <a:cs typeface="+mn-cs"/>
              </a:rPr>
              <a:t>(datos por periodo)</a:t>
            </a:r>
            <a:endParaRPr lang="es-PE" sz="1800" b="1" i="0" u="none" strike="noStrike" kern="1200" baseline="0" dirty="0">
              <a:solidFill>
                <a:prstClr val="black">
                  <a:lumMod val="65000"/>
                  <a:lumOff val="35000"/>
                </a:prstClr>
              </a:solidFill>
              <a:latin typeface="+mn-lt"/>
              <a:ea typeface="+mn-ea"/>
              <a:cs typeface="+mn-cs"/>
            </a:endParaRPr>
          </a:p>
        </c:rich>
      </c:tx>
      <c:layout>
        <c:manualLayout>
          <c:xMode val="edge"/>
          <c:yMode val="edge"/>
          <c:x val="0.2266984993178717"/>
          <c:y val="0"/>
        </c:manualLayout>
      </c:layout>
      <c:overlay val="0"/>
    </c:title>
    <c:autoTitleDeleted val="0"/>
    <c:plotArea>
      <c:layout>
        <c:manualLayout>
          <c:layoutTarget val="inner"/>
          <c:xMode val="edge"/>
          <c:yMode val="edge"/>
          <c:x val="4.6021097635646838E-2"/>
          <c:y val="9.3489093671207987E-2"/>
          <c:w val="0.94442910700282523"/>
          <c:h val="0.78731058457145309"/>
        </c:manualLayout>
      </c:layout>
      <c:lineChart>
        <c:grouping val="stacked"/>
        <c:varyColors val="0"/>
        <c:ser>
          <c:idx val="0"/>
          <c:order val="0"/>
          <c:tx>
            <c:strRef>
              <c:f>Hoja1!$B$1</c:f>
              <c:strCache>
                <c:ptCount val="1"/>
                <c:pt idx="0">
                  <c:v>Serie 1</c:v>
                </c:pt>
              </c:strCache>
            </c:strRef>
          </c:tx>
          <c:spPr>
            <a:ln w="34925" cap="rnd">
              <a:solidFill>
                <a:schemeClr val="accent1"/>
              </a:solidFill>
              <a:round/>
            </a:ln>
            <a:effectLst>
              <a:outerShdw blurRad="50800" dist="50800" dir="5400000" algn="ctr" rotWithShape="0">
                <a:schemeClr val="bg2">
                  <a:lumMod val="50000"/>
                  <a:alpha val="52000"/>
                </a:schemeClr>
              </a:outerShdw>
            </a:effectLst>
          </c:spPr>
          <c:marker>
            <c:symbol val="none"/>
          </c:marker>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E3CE-4D0D-8255-010774183C1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0C55-47DE-8A1B-03919679FFB5}"/>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16C1-497A-8220-6A165F234268}"/>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0FB9-475B-8B20-4923221C82E3}"/>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EF11-4022-A29C-9A9181202AD0}"/>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10E7-4E30-8323-15AAD6E78CD6}"/>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2-B544-48E1-9F41-6450A47D146B}"/>
                </c:ext>
              </c:extLst>
            </c:dLbl>
            <c:dLbl>
              <c:idx val="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3-9B2E-494F-B7FE-1D4CD68648B8}"/>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4-D327-4DCC-B39E-F9107AE07AD1}"/>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5-8595-489E-8591-8835B0A0E3B4}"/>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B-96F7-4C2D-B638-518673A4D713}"/>
                </c:ext>
              </c:extLst>
            </c:dLbl>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D-203C-49E3-87F1-F0517DF1C6F5}"/>
                </c:ext>
              </c:extLst>
            </c:dLbl>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F-8851-4D66-B011-2A03A38F4E58}"/>
                </c:ext>
              </c:extLst>
            </c:dLbl>
            <c:dLbl>
              <c:idx val="1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1-1C77-4D71-BF5B-71E8909CA618}"/>
                </c:ext>
              </c:extLst>
            </c:dLbl>
            <c:dLbl>
              <c:idx val="14"/>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fld id="{B3412E49-0D39-400F-BAA8-689049944A6E}" type="VALUE">
                      <a:rPr lang="en-US" b="1">
                        <a:solidFill>
                          <a:schemeClr val="tx1"/>
                        </a:solidFill>
                      </a:rPr>
                      <a:pPr>
                        <a:defRPr sz="1400" b="1" i="0" u="none" strike="noStrike" kern="1200" baseline="0">
                          <a:solidFill>
                            <a:schemeClr val="tx1"/>
                          </a:solidFill>
                          <a:latin typeface="+mn-lt"/>
                          <a:ea typeface="+mn-ea"/>
                          <a:cs typeface="+mn-cs"/>
                        </a:defRPr>
                      </a:pPr>
                      <a:t>[VALOR]</a:t>
                    </a:fld>
                    <a:endParaRPr lang="es-MX"/>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2BD3-4576-A1D0-F3E6F2BBB1B8}"/>
                </c:ext>
              </c:extLst>
            </c:dLbl>
            <c:dLbl>
              <c:idx val="1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5-6291-49ED-81E0-E854EE1AA05D}"/>
                </c:ext>
              </c:extLst>
            </c:dLbl>
            <c:dLbl>
              <c:idx val="1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7-29B6-4846-BA83-5C5C7D5E073D}"/>
                </c:ext>
              </c:extLst>
            </c:dLbl>
            <c:dLbl>
              <c:idx val="1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9-9616-41F1-B90F-30120879DB8A}"/>
                </c:ext>
              </c:extLst>
            </c:dLbl>
            <c:dLbl>
              <c:idx val="1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A-C10A-49FF-8BCD-2D16B0975EC9}"/>
                </c:ext>
              </c:extLst>
            </c:dLbl>
            <c:dLbl>
              <c:idx val="19"/>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7318-4B51-8B44-9584A8A750D0}"/>
                </c:ext>
              </c:extLst>
            </c:dLbl>
            <c:dLbl>
              <c:idx val="2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302D-40FD-8EBF-6AAB86EB30AB}"/>
                </c:ext>
              </c:extLst>
            </c:dLbl>
            <c:dLbl>
              <c:idx val="21"/>
              <c:spPr>
                <a:solidFill>
                  <a:schemeClr val="accent2">
                    <a:lumMod val="20000"/>
                    <a:lumOff val="80000"/>
                  </a:schemeClr>
                </a:solidFill>
                <a:ln>
                  <a:solidFill>
                    <a:srgbClr val="9E243C"/>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AEC2-4885-A8B8-9637D396139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Hoja1!$A$2:$A$26</c:f>
              <c:strCache>
                <c:ptCount val="22"/>
                <c:pt idx="0">
                  <c:v>28/07
03/08</c:v>
                </c:pt>
                <c:pt idx="1">
                  <c:v>04/08
10/08</c:v>
                </c:pt>
                <c:pt idx="2">
                  <c:v>11/08
17/08</c:v>
                </c:pt>
                <c:pt idx="3">
                  <c:v>18/08
24/08</c:v>
                </c:pt>
                <c:pt idx="4">
                  <c:v>25/08
01/09</c:v>
                </c:pt>
                <c:pt idx="5">
                  <c:v>02/09
08/09</c:v>
                </c:pt>
                <c:pt idx="6">
                  <c:v>09/09
15/09</c:v>
                </c:pt>
                <c:pt idx="7">
                  <c:v>16/09
22/09</c:v>
                </c:pt>
                <c:pt idx="8">
                  <c:v>23/09
29/09</c:v>
                </c:pt>
                <c:pt idx="9">
                  <c:v>30/09
07/10</c:v>
                </c:pt>
                <c:pt idx="10">
                  <c:v>08/10
14/10</c:v>
                </c:pt>
                <c:pt idx="11">
                  <c:v>15/10
21/10</c:v>
                </c:pt>
                <c:pt idx="12">
                  <c:v>22/10
28/10</c:v>
                </c:pt>
                <c:pt idx="13">
                  <c:v>29/10
04/11</c:v>
                </c:pt>
                <c:pt idx="14">
                  <c:v>05/11
11/11</c:v>
                </c:pt>
                <c:pt idx="15">
                  <c:v>12/11
18/11</c:v>
                </c:pt>
                <c:pt idx="16">
                  <c:v>19/11
25/11</c:v>
                </c:pt>
                <c:pt idx="17">
                  <c:v>26/11
02/12</c:v>
                </c:pt>
                <c:pt idx="18">
                  <c:v>03/12
09/12</c:v>
                </c:pt>
                <c:pt idx="19">
                  <c:v>10/12
16/12</c:v>
                </c:pt>
                <c:pt idx="20">
                  <c:v>17/12
23/12</c:v>
                </c:pt>
                <c:pt idx="21">
                  <c:v>24/12
30/12</c:v>
                </c:pt>
              </c:strCache>
            </c:strRef>
          </c:cat>
          <c:val>
            <c:numRef>
              <c:f>Hoja1!$B$2:$B$26</c:f>
              <c:numCache>
                <c:formatCode>General</c:formatCode>
                <c:ptCount val="22"/>
                <c:pt idx="0">
                  <c:v>3</c:v>
                </c:pt>
                <c:pt idx="1">
                  <c:v>3</c:v>
                </c:pt>
                <c:pt idx="2">
                  <c:v>4</c:v>
                </c:pt>
                <c:pt idx="3">
                  <c:v>8</c:v>
                </c:pt>
                <c:pt idx="4">
                  <c:v>4</c:v>
                </c:pt>
                <c:pt idx="5">
                  <c:v>1</c:v>
                </c:pt>
                <c:pt idx="6">
                  <c:v>2</c:v>
                </c:pt>
                <c:pt idx="7">
                  <c:v>3</c:v>
                </c:pt>
                <c:pt idx="8">
                  <c:v>3</c:v>
                </c:pt>
                <c:pt idx="9">
                  <c:v>2</c:v>
                </c:pt>
                <c:pt idx="10">
                  <c:v>2</c:v>
                </c:pt>
                <c:pt idx="11">
                  <c:v>3</c:v>
                </c:pt>
                <c:pt idx="12">
                  <c:v>2</c:v>
                </c:pt>
                <c:pt idx="13">
                  <c:v>1</c:v>
                </c:pt>
                <c:pt idx="14">
                  <c:v>3</c:v>
                </c:pt>
                <c:pt idx="15">
                  <c:v>4</c:v>
                </c:pt>
                <c:pt idx="16">
                  <c:v>5</c:v>
                </c:pt>
                <c:pt idx="17">
                  <c:v>2</c:v>
                </c:pt>
                <c:pt idx="18">
                  <c:v>4</c:v>
                </c:pt>
                <c:pt idx="19">
                  <c:v>2</c:v>
                </c:pt>
                <c:pt idx="20">
                  <c:v>2</c:v>
                </c:pt>
                <c:pt idx="21">
                  <c:v>4</c:v>
                </c:pt>
              </c:numCache>
            </c:numRef>
          </c:val>
          <c:smooth val="0"/>
          <c:extLst>
            <c:ext xmlns:c16="http://schemas.microsoft.com/office/drawing/2014/chart" uri="{C3380CC4-5D6E-409C-BE32-E72D297353CC}">
              <c16:uniqueId val="{00000000-B27B-D04F-80CB-14D2C4C2341A}"/>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007263343"/>
        <c:axId val="966021839"/>
      </c:lineChart>
      <c:catAx>
        <c:axId val="10072633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MX"/>
          </a:p>
        </c:txPr>
        <c:crossAx val="966021839"/>
        <c:crosses val="autoZero"/>
        <c:auto val="1"/>
        <c:lblAlgn val="ctr"/>
        <c:lblOffset val="100"/>
        <c:noMultiLvlLbl val="0"/>
      </c:catAx>
      <c:valAx>
        <c:axId val="96602183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072633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Columna2</c:v>
                </c:pt>
              </c:strCache>
            </c:strRef>
          </c:tx>
          <c:explosion val="2"/>
          <c:dPt>
            <c:idx val="0"/>
            <c:bubble3D val="0"/>
            <c:spPr>
              <a:solidFill>
                <a:srgbClr val="9F243A"/>
              </a:solidFill>
              <a:ln>
                <a:noFill/>
              </a:ln>
              <a:effectLst/>
            </c:spPr>
            <c:extLst>
              <c:ext xmlns:c16="http://schemas.microsoft.com/office/drawing/2014/chart" uri="{C3380CC4-5D6E-409C-BE32-E72D297353CC}">
                <c16:uniqueId val="{00000001-2A66-1E4F-B8AA-4A554744B198}"/>
              </c:ext>
            </c:extLst>
          </c:dPt>
          <c:dPt>
            <c:idx val="1"/>
            <c:bubble3D val="0"/>
            <c:spPr>
              <a:solidFill>
                <a:srgbClr val="ECAA55"/>
              </a:solidFill>
              <a:ln>
                <a:noFill/>
              </a:ln>
              <a:effectLst/>
            </c:spPr>
            <c:extLst>
              <c:ext xmlns:c16="http://schemas.microsoft.com/office/drawing/2014/chart" uri="{C3380CC4-5D6E-409C-BE32-E72D297353CC}">
                <c16:uniqueId val="{00000003-2A66-1E4F-B8AA-4A554744B198}"/>
              </c:ext>
            </c:extLst>
          </c:dPt>
          <c:dPt>
            <c:idx val="2"/>
            <c:bubble3D val="0"/>
            <c:spPr>
              <a:solidFill>
                <a:srgbClr val="104894"/>
              </a:solidFill>
              <a:ln>
                <a:noFill/>
              </a:ln>
              <a:effectLst/>
            </c:spPr>
            <c:extLst>
              <c:ext xmlns:c16="http://schemas.microsoft.com/office/drawing/2014/chart" uri="{C3380CC4-5D6E-409C-BE32-E72D297353CC}">
                <c16:uniqueId val="{00000005-2A66-1E4F-B8AA-4A554744B198}"/>
              </c:ext>
            </c:extLst>
          </c:dPt>
          <c:dLbls>
            <c:dLbl>
              <c:idx val="0"/>
              <c:tx>
                <c:rich>
                  <a:bodyPr/>
                  <a:lstStyle/>
                  <a:p>
                    <a:fld id="{B3BC770F-F3EA-9D45-8EA5-79D58FEFDD35}" type="PERCENTAGE">
                      <a:rPr lang="en-US" baseline="0" smtClean="0"/>
                      <a:pPr/>
                      <a:t>[PORCENTAJE]</a:t>
                    </a:fld>
                    <a:endParaRPr lang="es-MX"/>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66-1E4F-B8AA-4A554744B198}"/>
                </c:ext>
              </c:extLst>
            </c:dLbl>
            <c:dLbl>
              <c:idx val="1"/>
              <c:tx>
                <c:rich>
                  <a:bodyPr/>
                  <a:lstStyle/>
                  <a:p>
                    <a:fld id="{A8BFD257-32D6-8246-B86E-4AAAA7417042}" type="PERCENTAGE">
                      <a:rPr lang="en-US" baseline="0" smtClean="0"/>
                      <a:pPr/>
                      <a:t>[PORCENTAJE]</a:t>
                    </a:fld>
                    <a:endParaRPr lang="es-MX"/>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A66-1E4F-B8AA-4A554744B198}"/>
                </c:ext>
              </c:extLst>
            </c:dLbl>
            <c:dLbl>
              <c:idx val="2"/>
              <c:tx>
                <c:rich>
                  <a:bodyPr/>
                  <a:lstStyle/>
                  <a:p>
                    <a:fld id="{8E7DD284-D1CE-0443-B0CE-B3FB5B9469B5}" type="PERCENTAGE">
                      <a:rPr lang="en-US" baseline="0" smtClean="0"/>
                      <a:pPr/>
                      <a:t>[PORCENTAJE]</a:t>
                    </a:fld>
                    <a:endParaRPr lang="es-MX"/>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A66-1E4F-B8AA-4A554744B198}"/>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s-MX"/>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Hoja1!$A$2:$A$4</c:f>
              <c:strCache>
                <c:ptCount val="3"/>
                <c:pt idx="0">
                  <c:v>12 a 17</c:v>
                </c:pt>
                <c:pt idx="1">
                  <c:v>6 a 11</c:v>
                </c:pt>
                <c:pt idx="2">
                  <c:v>0 a 5</c:v>
                </c:pt>
              </c:strCache>
            </c:strRef>
          </c:cat>
          <c:val>
            <c:numRef>
              <c:f>Hoja1!$B$2:$B$4</c:f>
              <c:numCache>
                <c:formatCode>#,##0</c:formatCode>
                <c:ptCount val="3"/>
                <c:pt idx="0">
                  <c:v>1094</c:v>
                </c:pt>
                <c:pt idx="1">
                  <c:v>711</c:v>
                </c:pt>
                <c:pt idx="2">
                  <c:v>315</c:v>
                </c:pt>
              </c:numCache>
            </c:numRef>
          </c:val>
          <c:extLst>
            <c:ext xmlns:c16="http://schemas.microsoft.com/office/drawing/2014/chart" uri="{C3380CC4-5D6E-409C-BE32-E72D297353CC}">
              <c16:uniqueId val="{00000006-2A66-1E4F-B8AA-4A554744B198}"/>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Columna2</c:v>
                </c:pt>
              </c:strCache>
            </c:strRef>
          </c:tx>
          <c:dPt>
            <c:idx val="0"/>
            <c:bubble3D val="0"/>
            <c:spPr>
              <a:solidFill>
                <a:srgbClr val="9F243A"/>
              </a:solidFill>
              <a:ln>
                <a:noFill/>
              </a:ln>
              <a:effectLst/>
            </c:spPr>
            <c:extLst>
              <c:ext xmlns:c16="http://schemas.microsoft.com/office/drawing/2014/chart" uri="{C3380CC4-5D6E-409C-BE32-E72D297353CC}">
                <c16:uniqueId val="{00000001-F9CA-CA4A-B5F8-9B56C8E1FC17}"/>
              </c:ext>
            </c:extLst>
          </c:dPt>
          <c:dPt>
            <c:idx val="1"/>
            <c:bubble3D val="0"/>
            <c:spPr>
              <a:solidFill>
                <a:srgbClr val="ECAA55"/>
              </a:solidFill>
              <a:ln>
                <a:noFill/>
              </a:ln>
              <a:effectLst/>
            </c:spPr>
            <c:extLst>
              <c:ext xmlns:c16="http://schemas.microsoft.com/office/drawing/2014/chart" uri="{C3380CC4-5D6E-409C-BE32-E72D297353CC}">
                <c16:uniqueId val="{00000003-F9CA-CA4A-B5F8-9B56C8E1FC17}"/>
              </c:ext>
            </c:extLst>
          </c:dPt>
          <c:dPt>
            <c:idx val="2"/>
            <c:bubble3D val="0"/>
            <c:spPr>
              <a:solidFill>
                <a:srgbClr val="104894"/>
              </a:solidFill>
              <a:ln>
                <a:noFill/>
              </a:ln>
              <a:effectLst/>
            </c:spPr>
            <c:extLst>
              <c:ext xmlns:c16="http://schemas.microsoft.com/office/drawing/2014/chart" uri="{C3380CC4-5D6E-409C-BE32-E72D297353CC}">
                <c16:uniqueId val="{00000005-F9CA-CA4A-B5F8-9B56C8E1FC17}"/>
              </c:ext>
            </c:extLst>
          </c:dPt>
          <c:dLbls>
            <c:dLbl>
              <c:idx val="0"/>
              <c:tx>
                <c:rich>
                  <a:bodyPr/>
                  <a:lstStyle/>
                  <a:p>
                    <a:fld id="{B3BC770F-F3EA-9D45-8EA5-79D58FEFDD35}" type="PERCENTAGE">
                      <a:rPr lang="en-US" baseline="0" smtClean="0"/>
                      <a:pPr/>
                      <a:t>[PORCENTAJE]</a:t>
                    </a:fld>
                    <a:endParaRPr lang="es-MX"/>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CA-CA4A-B5F8-9B56C8E1FC17}"/>
                </c:ext>
              </c:extLst>
            </c:dLbl>
            <c:dLbl>
              <c:idx val="1"/>
              <c:tx>
                <c:rich>
                  <a:bodyPr/>
                  <a:lstStyle/>
                  <a:p>
                    <a:fld id="{A8BFD257-32D6-8246-B86E-4AAAA7417042}" type="PERCENTAGE">
                      <a:rPr lang="en-US" baseline="0" smtClean="0"/>
                      <a:pPr/>
                      <a:t>[PORCENTAJE]</a:t>
                    </a:fld>
                    <a:endParaRPr lang="es-MX"/>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9CA-CA4A-B5F8-9B56C8E1FC17}"/>
                </c:ext>
              </c:extLst>
            </c:dLbl>
            <c:dLbl>
              <c:idx val="2"/>
              <c:tx>
                <c:rich>
                  <a:bodyPr/>
                  <a:lstStyle/>
                  <a:p>
                    <a:fld id="{8E7DD284-D1CE-0443-B0CE-B3FB5B9469B5}" type="PERCENTAGE">
                      <a:rPr lang="en-US" baseline="0" smtClean="0"/>
                      <a:pPr/>
                      <a:t>[PORCENTAJE]</a:t>
                    </a:fld>
                    <a:endParaRPr lang="es-MX"/>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9CA-CA4A-B5F8-9B56C8E1FC17}"/>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s-MX"/>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Hoja1!$A$2:$A$4</c:f>
              <c:strCache>
                <c:ptCount val="3"/>
                <c:pt idx="0">
                  <c:v>12 a 17</c:v>
                </c:pt>
                <c:pt idx="1">
                  <c:v>6 a 11</c:v>
                </c:pt>
                <c:pt idx="2">
                  <c:v>0 a 5</c:v>
                </c:pt>
              </c:strCache>
            </c:strRef>
          </c:cat>
          <c:val>
            <c:numRef>
              <c:f>Hoja1!$B$2:$B$4</c:f>
              <c:numCache>
                <c:formatCode>#,##0</c:formatCode>
                <c:ptCount val="3"/>
                <c:pt idx="0">
                  <c:v>348</c:v>
                </c:pt>
                <c:pt idx="1">
                  <c:v>288</c:v>
                </c:pt>
                <c:pt idx="2">
                  <c:v>543</c:v>
                </c:pt>
              </c:numCache>
            </c:numRef>
          </c:val>
          <c:extLst>
            <c:ext xmlns:c16="http://schemas.microsoft.com/office/drawing/2014/chart" uri="{C3380CC4-5D6E-409C-BE32-E72D297353CC}">
              <c16:uniqueId val="{00000006-F9CA-CA4A-B5F8-9B56C8E1FC17}"/>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rgbClr val="9F243A"/>
              </a:solidFill>
              <a:ln>
                <a:noFill/>
              </a:ln>
              <a:effectLst/>
            </c:spPr>
            <c:extLst>
              <c:ext xmlns:c16="http://schemas.microsoft.com/office/drawing/2014/chart" uri="{C3380CC4-5D6E-409C-BE32-E72D297353CC}">
                <c16:uniqueId val="{00000001-992B-FB48-A06E-0F0D7A82C8C0}"/>
              </c:ext>
            </c:extLst>
          </c:dPt>
          <c:dPt>
            <c:idx val="1"/>
            <c:bubble3D val="0"/>
            <c:spPr>
              <a:solidFill>
                <a:srgbClr val="ECAA55"/>
              </a:solidFill>
              <a:ln>
                <a:noFill/>
              </a:ln>
              <a:effectLst/>
            </c:spPr>
            <c:extLst>
              <c:ext xmlns:c16="http://schemas.microsoft.com/office/drawing/2014/chart" uri="{C3380CC4-5D6E-409C-BE32-E72D297353CC}">
                <c16:uniqueId val="{00000003-992B-FB48-A06E-0F0D7A82C8C0}"/>
              </c:ext>
            </c:extLst>
          </c:dPt>
          <c:dPt>
            <c:idx val="2"/>
            <c:bubble3D val="0"/>
            <c:spPr>
              <a:solidFill>
                <a:srgbClr val="104894"/>
              </a:solidFill>
              <a:ln>
                <a:noFill/>
              </a:ln>
              <a:effectLst/>
            </c:spPr>
            <c:extLst>
              <c:ext xmlns:c16="http://schemas.microsoft.com/office/drawing/2014/chart" uri="{C3380CC4-5D6E-409C-BE32-E72D297353CC}">
                <c16:uniqueId val="{00000005-992B-FB48-A06E-0F0D7A82C8C0}"/>
              </c:ext>
            </c:extLst>
          </c:dPt>
          <c:dLbls>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MX"/>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Hoja1!$A$2:$A$4</c:f>
              <c:strCache>
                <c:ptCount val="3"/>
                <c:pt idx="0">
                  <c:v>12 a 17</c:v>
                </c:pt>
                <c:pt idx="1">
                  <c:v>6 a 11</c:v>
                </c:pt>
                <c:pt idx="2">
                  <c:v>0 a 5</c:v>
                </c:pt>
              </c:strCache>
            </c:strRef>
          </c:cat>
          <c:val>
            <c:numRef>
              <c:f>Hoja1!$B$2:$B$4</c:f>
              <c:numCache>
                <c:formatCode>#,##0</c:formatCode>
                <c:ptCount val="3"/>
                <c:pt idx="0">
                  <c:v>2</c:v>
                </c:pt>
                <c:pt idx="1">
                  <c:v>0</c:v>
                </c:pt>
                <c:pt idx="2">
                  <c:v>2</c:v>
                </c:pt>
              </c:numCache>
            </c:numRef>
          </c:val>
          <c:extLst>
            <c:ext xmlns:c16="http://schemas.microsoft.com/office/drawing/2014/chart" uri="{C3380CC4-5D6E-409C-BE32-E72D297353CC}">
              <c16:uniqueId val="{00000006-992B-FB48-A06E-0F0D7A82C8C0}"/>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PE" sz="1600" dirty="0"/>
              <a:t>EVOLUCIÓN DE CONTAGIADOS DE 0 A 17 AÑOS </a:t>
            </a:r>
            <a:br>
              <a:rPr lang="es-PE" sz="1600" dirty="0"/>
            </a:br>
            <a:r>
              <a:rPr lang="es-PE" sz="1400" dirty="0"/>
              <a:t>(datos acumulados)</a:t>
            </a:r>
            <a:endParaRPr lang="es-PE" sz="1600" dirty="0"/>
          </a:p>
        </c:rich>
      </c:tx>
      <c:layout>
        <c:manualLayout>
          <c:xMode val="edge"/>
          <c:yMode val="edge"/>
          <c:x val="3.7842575929887858E-2"/>
          <c:y val="3.056799037405039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6.444681724567386E-2"/>
          <c:y val="0.16244611119749872"/>
          <c:w val="0.92209089840395608"/>
          <c:h val="0.72186931996042958"/>
        </c:manualLayout>
      </c:layout>
      <c:lineChart>
        <c:grouping val="stacked"/>
        <c:varyColors val="0"/>
        <c:ser>
          <c:idx val="0"/>
          <c:order val="0"/>
          <c:tx>
            <c:strRef>
              <c:f>Hoja1!$B$1</c:f>
              <c:strCache>
                <c:ptCount val="1"/>
                <c:pt idx="0">
                  <c:v>Serie 1</c:v>
                </c:pt>
              </c:strCache>
            </c:strRef>
          </c:tx>
          <c:spPr>
            <a:ln w="34925" cap="rnd">
              <a:solidFill>
                <a:schemeClr val="accent1"/>
              </a:solidFill>
              <a:round/>
            </a:ln>
            <a:effectLst>
              <a:outerShdw blurRad="50800" dist="50800" dir="5400000" algn="ctr" rotWithShape="0">
                <a:schemeClr val="bg2">
                  <a:lumMod val="50000"/>
                  <a:alpha val="95000"/>
                </a:schemeClr>
              </a:outerShdw>
            </a:effectLst>
          </c:spPr>
          <c:marker>
            <c:symbol val="none"/>
          </c:marker>
          <c:dLbls>
            <c:dLbl>
              <c:idx val="0"/>
              <c:layout>
                <c:manualLayout>
                  <c:x val="-6.0608210970521915E-2"/>
                  <c:y val="-7.348079646939648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ED-4078-8113-850D069FBE1F}"/>
                </c:ext>
              </c:extLst>
            </c:dLbl>
            <c:dLbl>
              <c:idx val="1"/>
              <c:layout>
                <c:manualLayout>
                  <c:x val="-4.4138588424184437E-2"/>
                  <c:y val="-4.110732564763566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15:layout>
                    <c:manualLayout>
                      <c:w val="6.4448978821154732E-2"/>
                      <c:h val="4.5618553844585172E-2"/>
                    </c:manualLayout>
                  </c15:layout>
                </c:ext>
                <c:ext xmlns:c16="http://schemas.microsoft.com/office/drawing/2014/chart" uri="{C3380CC4-5D6E-409C-BE32-E72D297353CC}">
                  <c16:uniqueId val="{00000000-292F-4750-ADA8-C96FD07E5CBC}"/>
                </c:ext>
              </c:extLst>
            </c:dLbl>
            <c:dLbl>
              <c:idx val="2"/>
              <c:layout>
                <c:manualLayout>
                  <c:x val="-4.347980352233094E-2"/>
                  <c:y val="-9.31863874043813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35-471C-AA6E-C8EAD2C2F49C}"/>
                </c:ext>
              </c:extLst>
            </c:dLbl>
            <c:dLbl>
              <c:idx val="3"/>
              <c:layout>
                <c:manualLayout>
                  <c:x val="-4.8750082737158931E-2"/>
                  <c:y val="-3.406961459942678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B9-4053-8A37-D665CF6DA1B9}"/>
                </c:ext>
              </c:extLst>
            </c:dLbl>
            <c:dLbl>
              <c:idx val="4"/>
              <c:layout>
                <c:manualLayout>
                  <c:x val="-4.347980352233094E-2"/>
                  <c:y val="-7.0665712050112933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accent6">
                            <a:lumMod val="50000"/>
                          </a:schemeClr>
                        </a:solidFill>
                        <a:latin typeface="+mn-lt"/>
                        <a:ea typeface="+mn-ea"/>
                        <a:cs typeface="+mn-cs"/>
                      </a:defRPr>
                    </a:pPr>
                    <a:fld id="{120723E0-34E6-416F-BD5F-B4C46AD3B83D}" type="VALUE">
                      <a:rPr lang="en-US">
                        <a:solidFill>
                          <a:schemeClr val="accent6">
                            <a:lumMod val="75000"/>
                          </a:schemeClr>
                        </a:solidFill>
                      </a:rPr>
                      <a:pPr>
                        <a:defRPr sz="1000" b="1">
                          <a:solidFill>
                            <a:schemeClr val="accent6">
                              <a:lumMod val="50000"/>
                            </a:schemeClr>
                          </a:solidFill>
                        </a:defRPr>
                      </a:pPr>
                      <a:t>[VALOR]</a:t>
                    </a:fld>
                    <a:endParaRPr lang="es-MX"/>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6">
                          <a:lumMod val="50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11E-442B-833B-820E83779254}"/>
                </c:ext>
              </c:extLst>
            </c:dLbl>
            <c:dLbl>
              <c:idx val="5"/>
              <c:layout>
                <c:manualLayout>
                  <c:x val="-3.7694449182155629E-2"/>
                  <c:y val="-4.046779267793775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15:layout>
                    <c:manualLayout>
                      <c:w val="5.4690583174497806E-2"/>
                      <c:h val="4.239030926734437E-2"/>
                    </c:manualLayout>
                  </c15:layout>
                </c:ext>
                <c:ext xmlns:c16="http://schemas.microsoft.com/office/drawing/2014/chart" uri="{C3380CC4-5D6E-409C-BE32-E72D297353CC}">
                  <c16:uniqueId val="{00000004-15E7-4078-8DDF-6C6FF22126F6}"/>
                </c:ext>
              </c:extLst>
            </c:dLbl>
            <c:dLbl>
              <c:idx val="6"/>
              <c:layout>
                <c:manualLayout>
                  <c:x val="-4.302206871213534E-2"/>
                  <c:y val="-8.869949728047875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C7-4045-8911-17AECCD25E8B}"/>
                </c:ext>
              </c:extLst>
            </c:dLbl>
            <c:dLbl>
              <c:idx val="7"/>
              <c:layout>
                <c:manualLayout>
                  <c:x val="-4.1733081486147149E-2"/>
                  <c:y val="-4.314733182252335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22E-4226-A67F-823CAF86C82E}"/>
                </c:ext>
              </c:extLst>
            </c:dLbl>
            <c:dLbl>
              <c:idx val="8"/>
              <c:layout>
                <c:manualLayout>
                  <c:x val="-3.9187967728254357E-2"/>
                  <c:y val="-8.066087984672194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9BC-46E5-8454-49D850210667}"/>
                </c:ext>
              </c:extLst>
            </c:dLbl>
            <c:dLbl>
              <c:idx val="9"/>
              <c:layout>
                <c:manualLayout>
                  <c:x val="-4.3079309921184056E-2"/>
                  <c:y val="-3.510871438876655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6">
                          <a:lumMod val="75000"/>
                        </a:schemeClr>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752-4CBF-93B0-DC8A02648ECD}"/>
                </c:ext>
              </c:extLst>
            </c:dLbl>
            <c:dLbl>
              <c:idx val="10"/>
              <c:layout>
                <c:manualLayout>
                  <c:x val="-3.643826964913173E-2"/>
                  <c:y val="-5.386548840086580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DC2-46D2-849D-760DF31F0B33}"/>
                </c:ext>
              </c:extLst>
            </c:dLbl>
            <c:dLbl>
              <c:idx val="11"/>
              <c:layout>
                <c:manualLayout>
                  <c:x val="-3.2309482440888118E-2"/>
                  <c:y val="-3.242917524418091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D65-49A0-AC13-A13E41741F77}"/>
                </c:ext>
              </c:extLst>
            </c:dLbl>
            <c:dLbl>
              <c:idx val="12"/>
              <c:layout>
                <c:manualLayout>
                  <c:x val="-3.2456825553069335E-2"/>
                  <c:y val="-6.726318412379386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D65-49A0-AC13-A13E41741F77}"/>
                </c:ext>
              </c:extLst>
            </c:dLbl>
            <c:dLbl>
              <c:idx val="13"/>
              <c:tx>
                <c:rich>
                  <a:bodyPr/>
                  <a:lstStyle/>
                  <a:p>
                    <a:fld id="{72FEDDF4-17BC-4A88-9A76-5EA9BDC0983D}" type="VALUE">
                      <a:rPr lang="en-US" b="1">
                        <a:solidFill>
                          <a:schemeClr val="tx1"/>
                        </a:solidFill>
                      </a:rPr>
                      <a:pPr/>
                      <a:t>[VALOR]</a:t>
                    </a:fld>
                    <a:endParaRPr lang="es-MX"/>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3D65-49A0-AC13-A13E41741F77}"/>
                </c:ext>
              </c:extLst>
            </c:dLbl>
            <c:dLbl>
              <c:idx val="14"/>
              <c:layout>
                <c:manualLayout>
                  <c:x val="-3.7841739293217352E-2"/>
                  <c:y val="-6.190410583462264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D65-49A0-AC13-A13E41741F77}"/>
                </c:ext>
              </c:extLst>
            </c:dLbl>
            <c:dLbl>
              <c:idx val="15"/>
              <c:layout>
                <c:manualLayout>
                  <c:x val="-3.6438269649131529E-2"/>
                  <c:y val="-3.510871438876655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D65-49A0-AC13-A13E41741F77}"/>
                </c:ext>
              </c:extLst>
            </c:dLbl>
            <c:dLbl>
              <c:idx val="16"/>
              <c:layout>
                <c:manualLayout>
                  <c:x val="-3.6495510858180542E-2"/>
                  <c:y val="-7.262226241296508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D65-49A0-AC13-A13E41741F77}"/>
                </c:ext>
              </c:extLst>
            </c:dLbl>
            <c:dLbl>
              <c:idx val="17"/>
              <c:layout>
                <c:manualLayout>
                  <c:x val="-3.3655710875925123E-2"/>
                  <c:y val="-2.974963609959530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5A3-42C5-A655-047127948C34}"/>
                </c:ext>
              </c:extLst>
            </c:dLbl>
            <c:dLbl>
              <c:idx val="18"/>
              <c:layout>
                <c:manualLayout>
                  <c:x val="-4.0534196163291555E-2"/>
                  <c:y val="-6.458364497920825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B45-49C3-8EA7-42774469A9A6}"/>
                </c:ext>
              </c:extLst>
            </c:dLbl>
            <c:dLbl>
              <c:idx val="19"/>
              <c:layout>
                <c:manualLayout>
                  <c:x val="-3.9130726519205537E-2"/>
                  <c:y val="-4.046779267793777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B45-49C3-8EA7-42774469A9A6}"/>
                </c:ext>
              </c:extLst>
            </c:dLbl>
            <c:dLbl>
              <c:idx val="20"/>
              <c:layout>
                <c:manualLayout>
                  <c:x val="-3.7841739293217352E-2"/>
                  <c:y val="-8.334041899130753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B45-49C3-8EA7-42774469A9A6}"/>
                </c:ext>
              </c:extLst>
            </c:dLbl>
            <c:dLbl>
              <c:idx val="21"/>
              <c:spPr>
                <a:solidFill>
                  <a:schemeClr val="accent2">
                    <a:lumMod val="20000"/>
                    <a:lumOff val="80000"/>
                  </a:schemeClr>
                </a:solidFill>
                <a:ln>
                  <a:solidFill>
                    <a:srgbClr val="9E243C"/>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62F9-4AD7-BAD4-F6957D5E53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Hoja1!$A$2:$A$23</c:f>
              <c:numCache>
                <c:formatCode>d\-mmm</c:formatCode>
                <c:ptCount val="22"/>
                <c:pt idx="0">
                  <c:v>44411</c:v>
                </c:pt>
                <c:pt idx="1">
                  <c:v>44418</c:v>
                </c:pt>
                <c:pt idx="2">
                  <c:v>44425</c:v>
                </c:pt>
                <c:pt idx="3">
                  <c:v>44432</c:v>
                </c:pt>
                <c:pt idx="4">
                  <c:v>44440</c:v>
                </c:pt>
                <c:pt idx="5">
                  <c:v>44447</c:v>
                </c:pt>
                <c:pt idx="6">
                  <c:v>44454</c:v>
                </c:pt>
                <c:pt idx="7">
                  <c:v>44461</c:v>
                </c:pt>
                <c:pt idx="8">
                  <c:v>44468</c:v>
                </c:pt>
                <c:pt idx="9">
                  <c:v>44476</c:v>
                </c:pt>
                <c:pt idx="10">
                  <c:v>44483</c:v>
                </c:pt>
                <c:pt idx="11">
                  <c:v>44490</c:v>
                </c:pt>
                <c:pt idx="12">
                  <c:v>44497</c:v>
                </c:pt>
                <c:pt idx="13">
                  <c:v>44504</c:v>
                </c:pt>
                <c:pt idx="14">
                  <c:v>44511</c:v>
                </c:pt>
                <c:pt idx="15">
                  <c:v>44518</c:v>
                </c:pt>
                <c:pt idx="16">
                  <c:v>44525</c:v>
                </c:pt>
                <c:pt idx="17">
                  <c:v>44532</c:v>
                </c:pt>
                <c:pt idx="18">
                  <c:v>44539</c:v>
                </c:pt>
                <c:pt idx="19">
                  <c:v>44546</c:v>
                </c:pt>
                <c:pt idx="20">
                  <c:v>44553</c:v>
                </c:pt>
                <c:pt idx="21">
                  <c:v>44925</c:v>
                </c:pt>
              </c:numCache>
            </c:numRef>
          </c:cat>
          <c:val>
            <c:numRef>
              <c:f>Hoja1!$B$2:$B$23</c:f>
              <c:numCache>
                <c:formatCode>#,##0</c:formatCode>
                <c:ptCount val="22"/>
                <c:pt idx="0">
                  <c:v>123875</c:v>
                </c:pt>
                <c:pt idx="1">
                  <c:v>124617</c:v>
                </c:pt>
                <c:pt idx="2">
                  <c:v>125374</c:v>
                </c:pt>
                <c:pt idx="3">
                  <c:v>126027</c:v>
                </c:pt>
                <c:pt idx="4">
                  <c:v>126635</c:v>
                </c:pt>
                <c:pt idx="5">
                  <c:v>127235</c:v>
                </c:pt>
                <c:pt idx="6">
                  <c:v>127747</c:v>
                </c:pt>
                <c:pt idx="7">
                  <c:v>128337</c:v>
                </c:pt>
                <c:pt idx="8">
                  <c:v>128907</c:v>
                </c:pt>
                <c:pt idx="9">
                  <c:v>129543</c:v>
                </c:pt>
                <c:pt idx="10">
                  <c:v>130013</c:v>
                </c:pt>
                <c:pt idx="11">
                  <c:v>130757</c:v>
                </c:pt>
                <c:pt idx="12">
                  <c:v>131430</c:v>
                </c:pt>
                <c:pt idx="13">
                  <c:v>132119</c:v>
                </c:pt>
                <c:pt idx="14">
                  <c:v>132981</c:v>
                </c:pt>
                <c:pt idx="15">
                  <c:v>133864</c:v>
                </c:pt>
                <c:pt idx="16">
                  <c:v>134844</c:v>
                </c:pt>
                <c:pt idx="17">
                  <c:v>135720</c:v>
                </c:pt>
                <c:pt idx="18">
                  <c:v>136540</c:v>
                </c:pt>
                <c:pt idx="19">
                  <c:v>137260</c:v>
                </c:pt>
                <c:pt idx="20">
                  <c:v>138091</c:v>
                </c:pt>
                <c:pt idx="21">
                  <c:v>140211</c:v>
                </c:pt>
              </c:numCache>
            </c:numRef>
          </c:val>
          <c:smooth val="0"/>
          <c:extLst>
            <c:ext xmlns:c16="http://schemas.microsoft.com/office/drawing/2014/chart" uri="{C3380CC4-5D6E-409C-BE32-E72D297353CC}">
              <c16:uniqueId val="{00000000-B27B-D04F-80CB-14D2C4C2341A}"/>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007263343"/>
        <c:axId val="966021839"/>
      </c:lineChart>
      <c:catAx>
        <c:axId val="1007263343"/>
        <c:scaling>
          <c:orientation val="minMax"/>
        </c:scaling>
        <c:delete val="0"/>
        <c:axPos val="b"/>
        <c:numFmt formatCode="d\-mmm"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966021839"/>
        <c:crosses val="autoZero"/>
        <c:auto val="0"/>
        <c:lblAlgn val="ctr"/>
        <c:lblOffset val="100"/>
        <c:noMultiLvlLbl val="1"/>
      </c:catAx>
      <c:valAx>
        <c:axId val="966021839"/>
        <c:scaling>
          <c:orientation val="minMax"/>
          <c:max val="150000"/>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MX"/>
          </a:p>
        </c:txPr>
        <c:crossAx val="1007263343"/>
        <c:crossesAt val="1"/>
        <c:crossBetween val="between"/>
        <c:majorUnit val="5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PE" sz="1600" dirty="0"/>
              <a:t>EVOLUCIÓN DE NUEVOS CONTAGIADOS DE 0 A 17 AÑOS</a:t>
            </a:r>
          </a:p>
          <a:p>
            <a:pPr>
              <a:defRPr sz="1600"/>
            </a:pPr>
            <a:r>
              <a:rPr lang="es-PE" sz="1600" dirty="0"/>
              <a:t>(datos por periodo)</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6.1509574827870055E-2"/>
          <c:y val="0.11063991080393934"/>
          <c:w val="0.93534165493979005"/>
          <c:h val="0.76006281167397893"/>
        </c:manualLayout>
      </c:layout>
      <c:lineChart>
        <c:grouping val="stacked"/>
        <c:varyColors val="0"/>
        <c:ser>
          <c:idx val="0"/>
          <c:order val="0"/>
          <c:tx>
            <c:strRef>
              <c:f>Hoja1!$B$1</c:f>
              <c:strCache>
                <c:ptCount val="1"/>
                <c:pt idx="0">
                  <c:v>Serie 1</c:v>
                </c:pt>
              </c:strCache>
            </c:strRef>
          </c:tx>
          <c:spPr>
            <a:ln w="34925" cap="rnd">
              <a:solidFill>
                <a:schemeClr val="accent1"/>
              </a:solidFill>
              <a:round/>
            </a:ln>
            <a:effectLst>
              <a:outerShdw blurRad="50800" dist="50800" dir="5400000" algn="ctr" rotWithShape="0">
                <a:schemeClr val="bg2">
                  <a:lumMod val="50000"/>
                  <a:alpha val="95000"/>
                </a:schemeClr>
              </a:outerShdw>
            </a:effectLst>
          </c:spPr>
          <c:marker>
            <c:symbol val="none"/>
          </c:marker>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1466-4324-AA5C-DEA7CC050726}"/>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AA35-4714-B0AF-738F54257BB7}"/>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B7CE-454F-AD23-8455C5FD30DE}"/>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53AF-46BB-9D38-EA84ED0FB8A4}"/>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4-1FB2-4717-BF0E-3331CB7A4CB1}"/>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53AF-46BB-9D38-EA84ED0FB8A4}"/>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5-1FB2-4717-BF0E-3331CB7A4CB1}"/>
                </c:ext>
              </c:extLst>
            </c:dLbl>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13F9-4D76-B3A5-33E33F2BAA53}"/>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36EE-44B3-9987-1AAEA50CBDF1}"/>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EEC8-4508-B7E1-36FDCC81F79D}"/>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3-EF58-4E5A-934D-605BCE7A31CC}"/>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2-36EE-44B3-9987-1AAEA50CBDF1}"/>
                </c:ext>
              </c:extLst>
            </c:dLbl>
            <c:dLbl>
              <c:idx val="1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2-EEC8-4508-B7E1-36FDCC81F79D}"/>
                </c:ext>
              </c:extLst>
            </c:dLbl>
            <c:dLbl>
              <c:idx val="1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4-EF58-4E5A-934D-605BCE7A31CC}"/>
                </c:ext>
              </c:extLst>
            </c:dLbl>
            <c:dLbl>
              <c:idx val="14"/>
              <c:tx>
                <c:rich>
                  <a:bodyPr/>
                  <a:lstStyle/>
                  <a:p>
                    <a:fld id="{DA054D1F-9CDD-4DE2-B5BE-7DEA72A0DD78}" type="VALUE">
                      <a:rPr lang="en-US" b="1">
                        <a:solidFill>
                          <a:schemeClr val="tx1"/>
                        </a:solidFill>
                      </a:rPr>
                      <a:pPr/>
                      <a:t>[VALOR]</a:t>
                    </a:fld>
                    <a:endParaRPr lang="es-MX"/>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F33-44E1-8F0D-3918A3C2F3E2}"/>
                </c:ext>
              </c:extLst>
            </c:dLbl>
            <c:dLbl>
              <c:idx val="15"/>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FA8431D7-4262-4278-BE7C-EB398C95F60D}" type="VALUE">
                      <a:rPr lang="en-US">
                        <a:solidFill>
                          <a:schemeClr val="tx1"/>
                        </a:solidFill>
                      </a:rPr>
                      <a:pPr>
                        <a:defRPr sz="1200" b="1"/>
                      </a:pPr>
                      <a:t>[VALOR]</a:t>
                    </a:fld>
                    <a:endParaRPr lang="es-MX"/>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6A0-496E-91E9-2BED44C79ACF}"/>
                </c:ext>
              </c:extLst>
            </c:dLbl>
            <c:dLbl>
              <c:idx val="1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A-4D9C-4427-9FAB-4A30F0CCB4D0}"/>
                </c:ext>
              </c:extLst>
            </c:dLbl>
            <c:dLbl>
              <c:idx val="1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C-D414-4BC0-B10C-D4CFBCAA2BAE}"/>
                </c:ext>
              </c:extLst>
            </c:dLbl>
            <c:dLbl>
              <c:idx val="1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E-E9A6-4296-957B-EB0BE88947A8}"/>
                </c:ext>
              </c:extLst>
            </c:dLbl>
            <c:dLbl>
              <c:idx val="1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0-2537-464F-9950-859C2F8DCCE2}"/>
                </c:ext>
              </c:extLst>
            </c:dLbl>
            <c:dLbl>
              <c:idx val="2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7-CB08-4EEB-AF14-A20DF736F516}"/>
                </c:ext>
              </c:extLst>
            </c:dLbl>
            <c:dLbl>
              <c:idx val="21"/>
              <c:layout>
                <c:manualLayout>
                  <c:x val="-1.5517864004487156E-2"/>
                  <c:y val="-3.2660935044644936E-2"/>
                </c:manualLayout>
              </c:layout>
              <c:spPr>
                <a:solidFill>
                  <a:schemeClr val="accent2">
                    <a:lumMod val="20000"/>
                    <a:lumOff val="80000"/>
                  </a:schemeClr>
                </a:solidFill>
                <a:ln>
                  <a:solidFill>
                    <a:srgbClr val="9E243C"/>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88-4565-8D4A-AAC725341D0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Hoja1!$A$2:$A$23</c:f>
              <c:strCache>
                <c:ptCount val="22"/>
                <c:pt idx="0">
                  <c:v>28/07
03/08</c:v>
                </c:pt>
                <c:pt idx="1">
                  <c:v>04/08
10/08</c:v>
                </c:pt>
                <c:pt idx="2">
                  <c:v>11/08
17/08</c:v>
                </c:pt>
                <c:pt idx="3">
                  <c:v>18/08
24/08</c:v>
                </c:pt>
                <c:pt idx="4">
                  <c:v>25/08
01/09</c:v>
                </c:pt>
                <c:pt idx="5">
                  <c:v>02/09
08/09</c:v>
                </c:pt>
                <c:pt idx="6">
                  <c:v>09/09
15/09</c:v>
                </c:pt>
                <c:pt idx="7">
                  <c:v>16/09
22/09</c:v>
                </c:pt>
                <c:pt idx="8">
                  <c:v>23/09
29/09</c:v>
                </c:pt>
                <c:pt idx="9">
                  <c:v>30/09
07/10</c:v>
                </c:pt>
                <c:pt idx="10">
                  <c:v>08/10
14/10</c:v>
                </c:pt>
                <c:pt idx="11">
                  <c:v>15/10
21/10</c:v>
                </c:pt>
                <c:pt idx="12">
                  <c:v>22/10
28/10</c:v>
                </c:pt>
                <c:pt idx="13">
                  <c:v>29/10
04/11</c:v>
                </c:pt>
                <c:pt idx="14">
                  <c:v>05/11
11/11</c:v>
                </c:pt>
                <c:pt idx="15">
                  <c:v>12/11
18/11</c:v>
                </c:pt>
                <c:pt idx="16">
                  <c:v>19/11
25/11</c:v>
                </c:pt>
                <c:pt idx="17">
                  <c:v>26/11
02/12</c:v>
                </c:pt>
                <c:pt idx="18">
                  <c:v>03/12
09/12</c:v>
                </c:pt>
                <c:pt idx="19">
                  <c:v>10/12
16/12</c:v>
                </c:pt>
                <c:pt idx="20">
                  <c:v>17/12
23/12</c:v>
                </c:pt>
                <c:pt idx="21">
                  <c:v>24/12
30/12</c:v>
                </c:pt>
              </c:strCache>
            </c:strRef>
          </c:cat>
          <c:val>
            <c:numRef>
              <c:f>Hoja1!$B$2:$B$23</c:f>
              <c:numCache>
                <c:formatCode>#,##0</c:formatCode>
                <c:ptCount val="22"/>
                <c:pt idx="0">
                  <c:v>742</c:v>
                </c:pt>
                <c:pt idx="1">
                  <c:v>742</c:v>
                </c:pt>
                <c:pt idx="2">
                  <c:v>757</c:v>
                </c:pt>
                <c:pt idx="3">
                  <c:v>653</c:v>
                </c:pt>
                <c:pt idx="4">
                  <c:v>608</c:v>
                </c:pt>
                <c:pt idx="5">
                  <c:v>600</c:v>
                </c:pt>
                <c:pt idx="6">
                  <c:v>512</c:v>
                </c:pt>
                <c:pt idx="7">
                  <c:v>590</c:v>
                </c:pt>
                <c:pt idx="8">
                  <c:v>570</c:v>
                </c:pt>
                <c:pt idx="9">
                  <c:v>636</c:v>
                </c:pt>
                <c:pt idx="10">
                  <c:v>470</c:v>
                </c:pt>
                <c:pt idx="11">
                  <c:v>744</c:v>
                </c:pt>
                <c:pt idx="12">
                  <c:v>673</c:v>
                </c:pt>
                <c:pt idx="13">
                  <c:v>689</c:v>
                </c:pt>
                <c:pt idx="14">
                  <c:v>862</c:v>
                </c:pt>
                <c:pt idx="15">
                  <c:v>883</c:v>
                </c:pt>
                <c:pt idx="16">
                  <c:v>980</c:v>
                </c:pt>
                <c:pt idx="17">
                  <c:v>876</c:v>
                </c:pt>
                <c:pt idx="18">
                  <c:v>820</c:v>
                </c:pt>
                <c:pt idx="19">
                  <c:v>720</c:v>
                </c:pt>
                <c:pt idx="20">
                  <c:v>831</c:v>
                </c:pt>
                <c:pt idx="21">
                  <c:v>2120</c:v>
                </c:pt>
              </c:numCache>
            </c:numRef>
          </c:val>
          <c:smooth val="0"/>
          <c:extLst>
            <c:ext xmlns:c16="http://schemas.microsoft.com/office/drawing/2014/chart" uri="{C3380CC4-5D6E-409C-BE32-E72D297353CC}">
              <c16:uniqueId val="{00000000-B27B-D04F-80CB-14D2C4C2341A}"/>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007263343"/>
        <c:axId val="966021839"/>
      </c:lineChart>
      <c:catAx>
        <c:axId val="10072633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crossAx val="966021839"/>
        <c:crosses val="autoZero"/>
        <c:auto val="1"/>
        <c:lblAlgn val="ctr"/>
        <c:lblOffset val="100"/>
        <c:noMultiLvlLbl val="0"/>
      </c:catAx>
      <c:valAx>
        <c:axId val="966021839"/>
        <c:scaling>
          <c:orientation val="minMax"/>
          <c:max val="4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07263343"/>
        <c:crosses val="autoZero"/>
        <c:crossBetween val="between"/>
        <c:majorUnit val="1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PE" sz="1600" dirty="0"/>
              <a:t>EVOLUCIÓN DE NUEVOS CONTAGIADOS DE 0 A 5 AÑOS</a:t>
            </a:r>
          </a:p>
          <a:p>
            <a:pPr>
              <a:defRPr sz="1600"/>
            </a:pPr>
            <a:r>
              <a:rPr lang="es-PE" sz="1600" dirty="0"/>
              <a:t>(datos por periodo)</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6.1509574827870055E-2"/>
          <c:y val="0.11063991080393934"/>
          <c:w val="0.93534165493979005"/>
          <c:h val="0.69590002995870115"/>
        </c:manualLayout>
      </c:layout>
      <c:lineChart>
        <c:grouping val="stacked"/>
        <c:varyColors val="0"/>
        <c:ser>
          <c:idx val="0"/>
          <c:order val="0"/>
          <c:tx>
            <c:strRef>
              <c:f>Hoja1!$B$1</c:f>
              <c:strCache>
                <c:ptCount val="1"/>
                <c:pt idx="0">
                  <c:v>Serie 1</c:v>
                </c:pt>
              </c:strCache>
            </c:strRef>
          </c:tx>
          <c:spPr>
            <a:ln w="34925" cap="rnd">
              <a:solidFill>
                <a:schemeClr val="accent1"/>
              </a:solidFill>
              <a:round/>
            </a:ln>
            <a:effectLst>
              <a:outerShdw blurRad="50800" dist="50800" dir="5400000" algn="ctr" rotWithShape="0">
                <a:schemeClr val="bg2">
                  <a:lumMod val="50000"/>
                  <a:alpha val="95000"/>
                </a:schemeClr>
              </a:outerShdw>
            </a:effectLst>
          </c:spPr>
          <c:marker>
            <c:symbol val="none"/>
          </c:marker>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1466-4324-AA5C-DEA7CC050726}"/>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AA35-4714-B0AF-738F54257BB7}"/>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B7CE-454F-AD23-8455C5FD30DE}"/>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53AF-46BB-9D38-EA84ED0FB8A4}"/>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4-1FB2-4717-BF0E-3331CB7A4CB1}"/>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53AF-46BB-9D38-EA84ED0FB8A4}"/>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5-1FB2-4717-BF0E-3331CB7A4CB1}"/>
                </c:ext>
              </c:extLst>
            </c:dLbl>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13F9-4D76-B3A5-33E33F2BAA53}"/>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36EE-44B3-9987-1AAEA50CBDF1}"/>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EEC8-4508-B7E1-36FDCC81F79D}"/>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3-EF58-4E5A-934D-605BCE7A31CC}"/>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2-36EE-44B3-9987-1AAEA50CBDF1}"/>
                </c:ext>
              </c:extLst>
            </c:dLbl>
            <c:dLbl>
              <c:idx val="1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2-EEC8-4508-B7E1-36FDCC81F79D}"/>
                </c:ext>
              </c:extLst>
            </c:dLbl>
            <c:dLbl>
              <c:idx val="1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4-EF58-4E5A-934D-605BCE7A31CC}"/>
                </c:ext>
              </c:extLst>
            </c:dLbl>
            <c:dLbl>
              <c:idx val="14"/>
              <c:tx>
                <c:rich>
                  <a:bodyPr/>
                  <a:lstStyle/>
                  <a:p>
                    <a:fld id="{C1EA7A09-1E06-438D-AD32-6C2563A149B2}" type="VALUE">
                      <a:rPr lang="en-US" b="1">
                        <a:solidFill>
                          <a:schemeClr val="tx1"/>
                        </a:solidFill>
                      </a:rPr>
                      <a:pPr/>
                      <a:t>[VALOR]</a:t>
                    </a:fld>
                    <a:endParaRPr lang="es-MX"/>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F33-44E1-8F0D-3918A3C2F3E2}"/>
                </c:ext>
              </c:extLst>
            </c:dLbl>
            <c:dLbl>
              <c:idx val="1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8-26A0-496E-91E9-2BED44C79ACF}"/>
                </c:ext>
              </c:extLst>
            </c:dLbl>
            <c:dLbl>
              <c:idx val="1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A-4D9C-4427-9FAB-4A30F0CCB4D0}"/>
                </c:ext>
              </c:extLst>
            </c:dLbl>
            <c:dLbl>
              <c:idx val="1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C-D414-4BC0-B10C-D4CFBCAA2BAE}"/>
                </c:ext>
              </c:extLst>
            </c:dLbl>
            <c:dLbl>
              <c:idx val="1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E-E9A6-4296-957B-EB0BE88947A8}"/>
                </c:ext>
              </c:extLst>
            </c:dLbl>
            <c:dLbl>
              <c:idx val="1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0-2537-464F-9950-859C2F8DCCE2}"/>
                </c:ext>
              </c:extLst>
            </c:dLbl>
            <c:dLbl>
              <c:idx val="2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7-CB08-4EEB-AF14-A20DF736F516}"/>
                </c:ext>
              </c:extLst>
            </c:dLbl>
            <c:dLbl>
              <c:idx val="21"/>
              <c:layout>
                <c:manualLayout>
                  <c:x val="-2.424641282253321E-2"/>
                  <c:y val="-2.7299476045426468E-2"/>
                </c:manualLayout>
              </c:layout>
              <c:spPr>
                <a:solidFill>
                  <a:schemeClr val="accent2">
                    <a:lumMod val="20000"/>
                    <a:lumOff val="80000"/>
                  </a:schemeClr>
                </a:solidFill>
                <a:ln>
                  <a:solidFill>
                    <a:srgbClr val="9E243C"/>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89-4796-97DA-39903E5FF48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Hoja1!$A$2:$A$23</c:f>
              <c:strCache>
                <c:ptCount val="22"/>
                <c:pt idx="0">
                  <c:v>28/07
03/08</c:v>
                </c:pt>
                <c:pt idx="1">
                  <c:v>04/08
10/08</c:v>
                </c:pt>
                <c:pt idx="2">
                  <c:v>11/08
17/08</c:v>
                </c:pt>
                <c:pt idx="3">
                  <c:v>18/08
24/08</c:v>
                </c:pt>
                <c:pt idx="4">
                  <c:v>25/08
01/09</c:v>
                </c:pt>
                <c:pt idx="5">
                  <c:v>02/09
08/09</c:v>
                </c:pt>
                <c:pt idx="6">
                  <c:v>09/09
15/09</c:v>
                </c:pt>
                <c:pt idx="7">
                  <c:v>16/09
22/09</c:v>
                </c:pt>
                <c:pt idx="8">
                  <c:v>23/09
29/09</c:v>
                </c:pt>
                <c:pt idx="9">
                  <c:v>30/09
07/10</c:v>
                </c:pt>
                <c:pt idx="10">
                  <c:v>08/10
14/10</c:v>
                </c:pt>
                <c:pt idx="11">
                  <c:v>15/10
21/10</c:v>
                </c:pt>
                <c:pt idx="12">
                  <c:v>22/10
28/10</c:v>
                </c:pt>
                <c:pt idx="13">
                  <c:v>29/10
04/11</c:v>
                </c:pt>
                <c:pt idx="14">
                  <c:v>05/11
11/11</c:v>
                </c:pt>
                <c:pt idx="15">
                  <c:v>12/11
18/11</c:v>
                </c:pt>
                <c:pt idx="16">
                  <c:v>19/11
25/11</c:v>
                </c:pt>
                <c:pt idx="17">
                  <c:v>26/11
02/12</c:v>
                </c:pt>
                <c:pt idx="18">
                  <c:v>03/12
09/12</c:v>
                </c:pt>
                <c:pt idx="19">
                  <c:v>10/12
16/12</c:v>
                </c:pt>
                <c:pt idx="20">
                  <c:v>17/12
23/12</c:v>
                </c:pt>
                <c:pt idx="21">
                  <c:v>24/12
30/12</c:v>
                </c:pt>
              </c:strCache>
            </c:strRef>
          </c:cat>
          <c:val>
            <c:numRef>
              <c:f>Hoja1!$B$2:$B$23</c:f>
              <c:numCache>
                <c:formatCode>#,##0</c:formatCode>
                <c:ptCount val="22"/>
                <c:pt idx="0">
                  <c:v>110</c:v>
                </c:pt>
                <c:pt idx="1">
                  <c:v>109</c:v>
                </c:pt>
                <c:pt idx="2">
                  <c:v>105</c:v>
                </c:pt>
                <c:pt idx="3">
                  <c:v>135</c:v>
                </c:pt>
                <c:pt idx="4">
                  <c:v>108</c:v>
                </c:pt>
                <c:pt idx="5">
                  <c:v>102</c:v>
                </c:pt>
                <c:pt idx="6">
                  <c:v>96</c:v>
                </c:pt>
                <c:pt idx="7">
                  <c:v>101</c:v>
                </c:pt>
                <c:pt idx="8">
                  <c:v>102</c:v>
                </c:pt>
                <c:pt idx="9">
                  <c:v>94</c:v>
                </c:pt>
                <c:pt idx="10">
                  <c:v>79</c:v>
                </c:pt>
                <c:pt idx="11">
                  <c:v>93</c:v>
                </c:pt>
                <c:pt idx="12">
                  <c:v>117</c:v>
                </c:pt>
                <c:pt idx="13">
                  <c:v>101</c:v>
                </c:pt>
                <c:pt idx="14">
                  <c:v>128</c:v>
                </c:pt>
                <c:pt idx="15">
                  <c:v>131</c:v>
                </c:pt>
                <c:pt idx="16">
                  <c:v>137</c:v>
                </c:pt>
                <c:pt idx="17">
                  <c:v>149</c:v>
                </c:pt>
                <c:pt idx="18">
                  <c:v>129</c:v>
                </c:pt>
                <c:pt idx="19">
                  <c:v>144</c:v>
                </c:pt>
                <c:pt idx="20">
                  <c:v>137</c:v>
                </c:pt>
                <c:pt idx="21">
                  <c:v>315</c:v>
                </c:pt>
              </c:numCache>
            </c:numRef>
          </c:val>
          <c:smooth val="0"/>
          <c:extLst>
            <c:ext xmlns:c16="http://schemas.microsoft.com/office/drawing/2014/chart" uri="{C3380CC4-5D6E-409C-BE32-E72D297353CC}">
              <c16:uniqueId val="{00000000-B27B-D04F-80CB-14D2C4C2341A}"/>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007263343"/>
        <c:axId val="966021839"/>
      </c:lineChart>
      <c:catAx>
        <c:axId val="10072633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crossAx val="966021839"/>
        <c:crosses val="autoZero"/>
        <c:auto val="1"/>
        <c:lblAlgn val="ctr"/>
        <c:lblOffset val="100"/>
        <c:noMultiLvlLbl val="0"/>
      </c:catAx>
      <c:valAx>
        <c:axId val="96602183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072633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PE" sz="1600" dirty="0"/>
              <a:t>EVOLUCIÓN DE NUEVOS CONTAGIADOS DE 6 A 11 AÑOS</a:t>
            </a:r>
          </a:p>
          <a:p>
            <a:pPr>
              <a:defRPr sz="1600"/>
            </a:pPr>
            <a:r>
              <a:rPr lang="es-PE" sz="1600" dirty="0"/>
              <a:t>(datos por periodo)</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6.1509574827870055E-2"/>
          <c:y val="0.11063991080393934"/>
          <c:w val="0.93534165493979005"/>
          <c:h val="0.69846588982158586"/>
        </c:manualLayout>
      </c:layout>
      <c:lineChart>
        <c:grouping val="stacked"/>
        <c:varyColors val="0"/>
        <c:ser>
          <c:idx val="0"/>
          <c:order val="0"/>
          <c:tx>
            <c:strRef>
              <c:f>Hoja1!$B$1</c:f>
              <c:strCache>
                <c:ptCount val="1"/>
                <c:pt idx="0">
                  <c:v>Serie 1</c:v>
                </c:pt>
              </c:strCache>
            </c:strRef>
          </c:tx>
          <c:spPr>
            <a:ln w="34925" cap="rnd">
              <a:solidFill>
                <a:schemeClr val="accent1"/>
              </a:solidFill>
              <a:round/>
            </a:ln>
            <a:effectLst>
              <a:outerShdw blurRad="50800" dist="50800" dir="5400000" algn="ctr" rotWithShape="0">
                <a:schemeClr val="bg2">
                  <a:lumMod val="50000"/>
                  <a:alpha val="95000"/>
                </a:schemeClr>
              </a:outerShdw>
            </a:effectLst>
          </c:spPr>
          <c:marker>
            <c:symbol val="none"/>
          </c:marker>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1466-4324-AA5C-DEA7CC050726}"/>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AA35-4714-B0AF-738F54257BB7}"/>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B7CE-454F-AD23-8455C5FD30DE}"/>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53AF-46BB-9D38-EA84ED0FB8A4}"/>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4-1FB2-4717-BF0E-3331CB7A4CB1}"/>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53AF-46BB-9D38-EA84ED0FB8A4}"/>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5-1FB2-4717-BF0E-3331CB7A4CB1}"/>
                </c:ext>
              </c:extLst>
            </c:dLbl>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13F9-4D76-B3A5-33E33F2BAA53}"/>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36EE-44B3-9987-1AAEA50CBDF1}"/>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EEC8-4508-B7E1-36FDCC81F79D}"/>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3-EF58-4E5A-934D-605BCE7A31CC}"/>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2-36EE-44B3-9987-1AAEA50CBDF1}"/>
                </c:ext>
              </c:extLst>
            </c:dLbl>
            <c:dLbl>
              <c:idx val="1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2-EEC8-4508-B7E1-36FDCC81F79D}"/>
                </c:ext>
              </c:extLst>
            </c:dLbl>
            <c:dLbl>
              <c:idx val="13"/>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fld id="{318A4306-1854-45B1-98EF-18031EE5E1FD}" type="VALUE">
                      <a:rPr lang="en-US" b="1">
                        <a:solidFill>
                          <a:schemeClr val="tx1"/>
                        </a:solidFill>
                      </a:rPr>
                      <a:pPr>
                        <a:defRPr sz="1200">
                          <a:solidFill>
                            <a:schemeClr val="tx1"/>
                          </a:solidFill>
                        </a:defRPr>
                      </a:pPr>
                      <a:t>[VALOR]</a:t>
                    </a:fld>
                    <a:endParaRPr lang="es-MX"/>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F58-4E5A-934D-605BCE7A31CC}"/>
                </c:ext>
              </c:extLst>
            </c:dLbl>
            <c:dLbl>
              <c:idx val="1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5-8308-48CB-8EFA-2C739E4110EA}"/>
                </c:ext>
              </c:extLst>
            </c:dLbl>
            <c:dLbl>
              <c:idx val="1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4-8308-48CB-8EFA-2C739E4110EA}"/>
                </c:ext>
              </c:extLst>
            </c:dLbl>
            <c:dLbl>
              <c:idx val="1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3-8308-48CB-8EFA-2C739E4110EA}"/>
                </c:ext>
              </c:extLst>
            </c:dLbl>
            <c:dLbl>
              <c:idx val="1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2-8308-48CB-8EFA-2C739E4110EA}"/>
                </c:ext>
              </c:extLst>
            </c:dLbl>
            <c:dLbl>
              <c:idx val="1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8308-48CB-8EFA-2C739E4110EA}"/>
                </c:ext>
              </c:extLst>
            </c:dLbl>
            <c:dLbl>
              <c:idx val="1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CC4F-4F05-8C0C-F6140953BD34}"/>
                </c:ext>
              </c:extLst>
            </c:dLbl>
            <c:dLbl>
              <c:idx val="20"/>
              <c:spPr>
                <a:solidFill>
                  <a:schemeClr val="accent2">
                    <a:lumMod val="20000"/>
                    <a:lumOff val="80000"/>
                  </a:schemeClr>
                </a:solidFill>
                <a:ln>
                  <a:solidFill>
                    <a:srgbClr val="9E243C"/>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7-CB08-4EEB-AF14-A20DF736F51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Hoja1!$A$2:$A$22</c:f>
              <c:strCache>
                <c:ptCount val="21"/>
                <c:pt idx="0">
                  <c:v>04/08
10/08</c:v>
                </c:pt>
                <c:pt idx="1">
                  <c:v>11/08
17/08</c:v>
                </c:pt>
                <c:pt idx="2">
                  <c:v>18/08
24/08</c:v>
                </c:pt>
                <c:pt idx="3">
                  <c:v>25/08
01/09</c:v>
                </c:pt>
                <c:pt idx="4">
                  <c:v>02/09
08/09</c:v>
                </c:pt>
                <c:pt idx="5">
                  <c:v>09/09
15/09</c:v>
                </c:pt>
                <c:pt idx="6">
                  <c:v>16/09
22/09</c:v>
                </c:pt>
                <c:pt idx="7">
                  <c:v>23/09
29/09</c:v>
                </c:pt>
                <c:pt idx="8">
                  <c:v>30/09
07/10</c:v>
                </c:pt>
                <c:pt idx="9">
                  <c:v>08/10
14/10</c:v>
                </c:pt>
                <c:pt idx="10">
                  <c:v>15/10
21/10</c:v>
                </c:pt>
                <c:pt idx="11">
                  <c:v>22/10
28/10</c:v>
                </c:pt>
                <c:pt idx="12">
                  <c:v>29/10
04/11</c:v>
                </c:pt>
                <c:pt idx="13">
                  <c:v>05/11
11/11</c:v>
                </c:pt>
                <c:pt idx="14">
                  <c:v>12/11
18/11</c:v>
                </c:pt>
                <c:pt idx="15">
                  <c:v>19/11
25/11</c:v>
                </c:pt>
                <c:pt idx="16">
                  <c:v>26/11
02/12</c:v>
                </c:pt>
                <c:pt idx="17">
                  <c:v>03/12
09/12</c:v>
                </c:pt>
                <c:pt idx="18">
                  <c:v>10/12
16/12</c:v>
                </c:pt>
                <c:pt idx="19">
                  <c:v>17/12
23/12</c:v>
                </c:pt>
                <c:pt idx="20">
                  <c:v>24/12
30/12</c:v>
                </c:pt>
              </c:strCache>
            </c:strRef>
          </c:cat>
          <c:val>
            <c:numRef>
              <c:f>Hoja1!$B$2:$B$22</c:f>
              <c:numCache>
                <c:formatCode>#,##0</c:formatCode>
                <c:ptCount val="21"/>
                <c:pt idx="0">
                  <c:v>201</c:v>
                </c:pt>
                <c:pt idx="1">
                  <c:v>209</c:v>
                </c:pt>
                <c:pt idx="2">
                  <c:v>174</c:v>
                </c:pt>
                <c:pt idx="3">
                  <c:v>169</c:v>
                </c:pt>
                <c:pt idx="4">
                  <c:v>170</c:v>
                </c:pt>
                <c:pt idx="5">
                  <c:v>141</c:v>
                </c:pt>
                <c:pt idx="6">
                  <c:v>171</c:v>
                </c:pt>
                <c:pt idx="7">
                  <c:v>162</c:v>
                </c:pt>
                <c:pt idx="8">
                  <c:v>176</c:v>
                </c:pt>
                <c:pt idx="9">
                  <c:v>127</c:v>
                </c:pt>
                <c:pt idx="10">
                  <c:v>194</c:v>
                </c:pt>
                <c:pt idx="11">
                  <c:v>195</c:v>
                </c:pt>
                <c:pt idx="12">
                  <c:v>187</c:v>
                </c:pt>
                <c:pt idx="13">
                  <c:v>243</c:v>
                </c:pt>
                <c:pt idx="14">
                  <c:v>235</c:v>
                </c:pt>
                <c:pt idx="15">
                  <c:v>355</c:v>
                </c:pt>
                <c:pt idx="16">
                  <c:v>319</c:v>
                </c:pt>
                <c:pt idx="17">
                  <c:v>342</c:v>
                </c:pt>
                <c:pt idx="18">
                  <c:v>312</c:v>
                </c:pt>
                <c:pt idx="19">
                  <c:v>346</c:v>
                </c:pt>
                <c:pt idx="20">
                  <c:v>711</c:v>
                </c:pt>
              </c:numCache>
            </c:numRef>
          </c:val>
          <c:smooth val="0"/>
          <c:extLst>
            <c:ext xmlns:c16="http://schemas.microsoft.com/office/drawing/2014/chart" uri="{C3380CC4-5D6E-409C-BE32-E72D297353CC}">
              <c16:uniqueId val="{00000000-B27B-D04F-80CB-14D2C4C2341A}"/>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007263343"/>
        <c:axId val="966021839"/>
      </c:lineChart>
      <c:catAx>
        <c:axId val="10072633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crossAx val="966021839"/>
        <c:crosses val="autoZero"/>
        <c:auto val="1"/>
        <c:lblAlgn val="ctr"/>
        <c:lblOffset val="100"/>
        <c:noMultiLvlLbl val="0"/>
      </c:catAx>
      <c:valAx>
        <c:axId val="96602183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072633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PE" sz="1600" dirty="0"/>
              <a:t>EVOLUCIÓN DE NUEVOS CONTAGIADOS DE 12 A 17 AÑOS</a:t>
            </a:r>
          </a:p>
          <a:p>
            <a:pPr>
              <a:defRPr sz="1600"/>
            </a:pPr>
            <a:r>
              <a:rPr lang="es-PE" sz="1600" dirty="0"/>
              <a:t>(datos por periodo)</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6.1509574827870055E-2"/>
          <c:y val="0.11063991080393934"/>
          <c:w val="0.93534165493979005"/>
          <c:h val="0.69846588982158586"/>
        </c:manualLayout>
      </c:layout>
      <c:lineChart>
        <c:grouping val="stacked"/>
        <c:varyColors val="0"/>
        <c:ser>
          <c:idx val="0"/>
          <c:order val="0"/>
          <c:tx>
            <c:strRef>
              <c:f>Hoja1!$B$1</c:f>
              <c:strCache>
                <c:ptCount val="1"/>
                <c:pt idx="0">
                  <c:v>Serie 1</c:v>
                </c:pt>
              </c:strCache>
            </c:strRef>
          </c:tx>
          <c:spPr>
            <a:ln w="34925" cap="rnd">
              <a:solidFill>
                <a:schemeClr val="accent1"/>
              </a:solidFill>
              <a:round/>
            </a:ln>
            <a:effectLst>
              <a:outerShdw blurRad="50800" dist="50800" dir="5400000" algn="ctr" rotWithShape="0">
                <a:schemeClr val="bg2">
                  <a:lumMod val="50000"/>
                  <a:alpha val="95000"/>
                </a:schemeClr>
              </a:outerShdw>
            </a:effectLst>
          </c:spPr>
          <c:marker>
            <c:symbol val="none"/>
          </c:marker>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1466-4324-AA5C-DEA7CC050726}"/>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AA35-4714-B0AF-738F54257BB7}"/>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B7CE-454F-AD23-8455C5FD30DE}"/>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0-53AF-46BB-9D38-EA84ED0FB8A4}"/>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4-1FB2-4717-BF0E-3331CB7A4CB1}"/>
                </c:ext>
              </c:extLst>
            </c:dLbl>
            <c:dLbl>
              <c:idx val="5"/>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fld id="{2D2A16D0-C7BA-45F3-A367-6295CBFFAD9D}" type="VALUE">
                      <a:rPr lang="en-US" b="1">
                        <a:solidFill>
                          <a:schemeClr val="tx1"/>
                        </a:solidFill>
                      </a:rPr>
                      <a:pPr>
                        <a:defRPr sz="1200">
                          <a:solidFill>
                            <a:schemeClr val="tx1"/>
                          </a:solidFill>
                        </a:defRPr>
                      </a:pPr>
                      <a:t>[VALOR]</a:t>
                    </a:fld>
                    <a:endParaRPr lang="es-MX"/>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AF-46BB-9D38-EA84ED0FB8A4}"/>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5-1FB2-4717-BF0E-3331CB7A4CB1}"/>
                </c:ext>
              </c:extLst>
            </c:dLbl>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13F9-4D76-B3A5-33E33F2BAA53}"/>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36EE-44B3-9987-1AAEA50CBDF1}"/>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75000"/>
                        </a:schemeClr>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EEC8-4508-B7E1-36FDCC81F79D}"/>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3-EF58-4E5A-934D-605BCE7A31CC}"/>
                </c:ext>
              </c:extLst>
            </c:dLbl>
            <c:dLbl>
              <c:idx val="11"/>
              <c:tx>
                <c:rich>
                  <a:bodyPr/>
                  <a:lstStyle/>
                  <a:p>
                    <a:fld id="{CBE0FAAE-A2E8-4198-8202-6EEDE1BCC2A7}" type="VALUE">
                      <a:rPr lang="en-US" b="1">
                        <a:solidFill>
                          <a:schemeClr val="tx1"/>
                        </a:solidFill>
                      </a:rPr>
                      <a:pPr/>
                      <a:t>[VALOR]</a:t>
                    </a:fld>
                    <a:endParaRPr lang="es-MX"/>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6EE-44B3-9987-1AAEA50CBDF1}"/>
                </c:ext>
              </c:extLst>
            </c:dLbl>
            <c:dLbl>
              <c:idx val="1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2-EEC8-4508-B7E1-36FDCC81F79D}"/>
                </c:ext>
              </c:extLst>
            </c:dLbl>
            <c:dLbl>
              <c:idx val="1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4-EF58-4E5A-934D-605BCE7A31CC}"/>
                </c:ext>
              </c:extLst>
            </c:dLbl>
            <c:dLbl>
              <c:idx val="14"/>
              <c:tx>
                <c:rich>
                  <a:bodyPr/>
                  <a:lstStyle/>
                  <a:p>
                    <a:fld id="{F44BB626-4E56-448B-BE17-7970B794C633}" type="VALUE">
                      <a:rPr lang="en-US" b="1">
                        <a:solidFill>
                          <a:schemeClr val="tx1"/>
                        </a:solidFill>
                      </a:rPr>
                      <a:pPr/>
                      <a:t>[VALOR]</a:t>
                    </a:fld>
                    <a:endParaRPr lang="es-MX"/>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F33-44E1-8F0D-3918A3C2F3E2}"/>
                </c:ext>
              </c:extLst>
            </c:dLbl>
            <c:dLbl>
              <c:idx val="1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8-26A0-496E-91E9-2BED44C79ACF}"/>
                </c:ext>
              </c:extLst>
            </c:dLbl>
            <c:dLbl>
              <c:idx val="1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A-4D9C-4427-9FAB-4A30F0CCB4D0}"/>
                </c:ext>
              </c:extLst>
            </c:dLbl>
            <c:dLbl>
              <c:idx val="1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C-D414-4BC0-B10C-D4CFBCAA2BAE}"/>
                </c:ext>
              </c:extLst>
            </c:dLbl>
            <c:dLbl>
              <c:idx val="1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E-E9A6-4296-957B-EB0BE88947A8}"/>
                </c:ext>
              </c:extLst>
            </c:dLbl>
            <c:dLbl>
              <c:idx val="1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0-2537-464F-9950-859C2F8DCCE2}"/>
                </c:ext>
              </c:extLst>
            </c:dLbl>
            <c:dLbl>
              <c:idx val="20"/>
              <c:layout>
                <c:manualLayout>
                  <c:x val="-1.7570638366990122E-2"/>
                  <c:y val="-3.8695506244600129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B08-4EEB-AF14-A20DF736F516}"/>
                </c:ext>
              </c:extLst>
            </c:dLbl>
            <c:dLbl>
              <c:idx val="21"/>
              <c:spPr>
                <a:solidFill>
                  <a:schemeClr val="accent2">
                    <a:lumMod val="20000"/>
                    <a:lumOff val="80000"/>
                  </a:schemeClr>
                </a:solidFill>
                <a:ln>
                  <a:solidFill>
                    <a:srgbClr val="9E243C"/>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1-EC12-4BC7-8F52-D2AE15F7926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Hoja1!$A$2:$A$23</c:f>
              <c:strCache>
                <c:ptCount val="22"/>
                <c:pt idx="0">
                  <c:v>28/07
03/08</c:v>
                </c:pt>
                <c:pt idx="1">
                  <c:v>04/08
10/08</c:v>
                </c:pt>
                <c:pt idx="2">
                  <c:v>11/08
17/08</c:v>
                </c:pt>
                <c:pt idx="3">
                  <c:v>18/08
24/08</c:v>
                </c:pt>
                <c:pt idx="4">
                  <c:v>25/08
01/09</c:v>
                </c:pt>
                <c:pt idx="5">
                  <c:v>02/09
08/09</c:v>
                </c:pt>
                <c:pt idx="6">
                  <c:v>09/09
15/09</c:v>
                </c:pt>
                <c:pt idx="7">
                  <c:v>16/09
22/09</c:v>
                </c:pt>
                <c:pt idx="8">
                  <c:v>23/09
29/09</c:v>
                </c:pt>
                <c:pt idx="9">
                  <c:v>30/09
07/10</c:v>
                </c:pt>
                <c:pt idx="10">
                  <c:v>08/10
14/10</c:v>
                </c:pt>
                <c:pt idx="11">
                  <c:v>15/10
21/10</c:v>
                </c:pt>
                <c:pt idx="12">
                  <c:v>22/10
28/10</c:v>
                </c:pt>
                <c:pt idx="13">
                  <c:v>29/10
04/11</c:v>
                </c:pt>
                <c:pt idx="14">
                  <c:v>05/11
11/11</c:v>
                </c:pt>
                <c:pt idx="15">
                  <c:v>12/11
18/11</c:v>
                </c:pt>
                <c:pt idx="16">
                  <c:v>19/11
25/11</c:v>
                </c:pt>
                <c:pt idx="17">
                  <c:v>26/11
02/12</c:v>
                </c:pt>
                <c:pt idx="18">
                  <c:v>03/12
09/12</c:v>
                </c:pt>
                <c:pt idx="19">
                  <c:v>10/12
16/12</c:v>
                </c:pt>
                <c:pt idx="20">
                  <c:v>17/12
23/12</c:v>
                </c:pt>
                <c:pt idx="21">
                  <c:v>24/12
30/12</c:v>
                </c:pt>
              </c:strCache>
            </c:strRef>
          </c:cat>
          <c:val>
            <c:numRef>
              <c:f>Hoja1!$B$2:$B$23</c:f>
              <c:numCache>
                <c:formatCode>#,##0</c:formatCode>
                <c:ptCount val="22"/>
                <c:pt idx="0">
                  <c:v>438</c:v>
                </c:pt>
                <c:pt idx="1">
                  <c:v>432</c:v>
                </c:pt>
                <c:pt idx="2">
                  <c:v>443</c:v>
                </c:pt>
                <c:pt idx="3">
                  <c:v>344</c:v>
                </c:pt>
                <c:pt idx="4">
                  <c:v>331</c:v>
                </c:pt>
                <c:pt idx="5">
                  <c:v>328</c:v>
                </c:pt>
                <c:pt idx="6">
                  <c:v>275</c:v>
                </c:pt>
                <c:pt idx="7">
                  <c:v>318</c:v>
                </c:pt>
                <c:pt idx="8">
                  <c:v>306</c:v>
                </c:pt>
                <c:pt idx="9">
                  <c:v>366</c:v>
                </c:pt>
                <c:pt idx="10">
                  <c:v>264</c:v>
                </c:pt>
                <c:pt idx="11">
                  <c:v>457</c:v>
                </c:pt>
                <c:pt idx="12">
                  <c:v>361</c:v>
                </c:pt>
                <c:pt idx="13">
                  <c:v>401</c:v>
                </c:pt>
                <c:pt idx="14">
                  <c:v>491</c:v>
                </c:pt>
                <c:pt idx="15">
                  <c:v>517</c:v>
                </c:pt>
                <c:pt idx="16">
                  <c:v>488</c:v>
                </c:pt>
                <c:pt idx="17">
                  <c:v>408</c:v>
                </c:pt>
                <c:pt idx="18">
                  <c:v>349</c:v>
                </c:pt>
                <c:pt idx="19">
                  <c:v>264</c:v>
                </c:pt>
                <c:pt idx="20">
                  <c:v>348</c:v>
                </c:pt>
                <c:pt idx="21">
                  <c:v>1094</c:v>
                </c:pt>
              </c:numCache>
            </c:numRef>
          </c:val>
          <c:smooth val="0"/>
          <c:extLst>
            <c:ext xmlns:c16="http://schemas.microsoft.com/office/drawing/2014/chart" uri="{C3380CC4-5D6E-409C-BE32-E72D297353CC}">
              <c16:uniqueId val="{00000000-B27B-D04F-80CB-14D2C4C2341A}"/>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007263343"/>
        <c:axId val="966021839"/>
      </c:lineChart>
      <c:catAx>
        <c:axId val="10072633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crossAx val="966021839"/>
        <c:crosses val="autoZero"/>
        <c:auto val="1"/>
        <c:lblAlgn val="ctr"/>
        <c:lblOffset val="100"/>
        <c:noMultiLvlLbl val="0"/>
      </c:catAx>
      <c:valAx>
        <c:axId val="96602183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072633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C5B59-444A-4777-8272-155DA6F0071A}" type="datetimeFigureOut">
              <a:rPr lang="es-419" smtClean="0"/>
              <a:t>17/3/2022</a:t>
            </a:fld>
            <a:endParaRPr lang="es-419"/>
          </a:p>
        </p:txBody>
      </p:sp>
      <p:sp>
        <p:nvSpPr>
          <p:cNvPr id="4" name="Marcador de imagen de diapositiva 3"/>
          <p:cNvSpPr>
            <a:spLocks noGrp="1" noRot="1" noChangeAspect="1"/>
          </p:cNvSpPr>
          <p:nvPr>
            <p:ph type="sldImg" idx="2"/>
          </p:nvPr>
        </p:nvSpPr>
        <p:spPr>
          <a:xfrm>
            <a:off x="1192213" y="1143000"/>
            <a:ext cx="4473575"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A1E4A3-5DC5-4776-8BB7-7F1BEFB3E76B}" type="slidenum">
              <a:rPr lang="es-419" smtClean="0"/>
              <a:t>‹Nº›</a:t>
            </a:fld>
            <a:endParaRPr lang="es-419"/>
          </a:p>
        </p:txBody>
      </p:sp>
    </p:spTree>
    <p:extLst>
      <p:ext uri="{BB962C8B-B14F-4D97-AF65-F5344CB8AC3E}">
        <p14:creationId xmlns:p14="http://schemas.microsoft.com/office/powerpoint/2010/main" val="219217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F9A1E4A3-5DC5-4776-8BB7-7F1BEFB3E76B}" type="slidenum">
              <a:rPr lang="es-419" smtClean="0"/>
              <a:t>1</a:t>
            </a:fld>
            <a:endParaRPr lang="es-419"/>
          </a:p>
        </p:txBody>
      </p:sp>
    </p:spTree>
    <p:extLst>
      <p:ext uri="{BB962C8B-B14F-4D97-AF65-F5344CB8AC3E}">
        <p14:creationId xmlns:p14="http://schemas.microsoft.com/office/powerpoint/2010/main" val="315263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F9A1E4A3-5DC5-4776-8BB7-7F1BEFB3E76B}" type="slidenum">
              <a:rPr lang="es-419" smtClean="0"/>
              <a:t>5</a:t>
            </a:fld>
            <a:endParaRPr lang="es-419"/>
          </a:p>
        </p:txBody>
      </p:sp>
    </p:spTree>
    <p:extLst>
      <p:ext uri="{BB962C8B-B14F-4D97-AF65-F5344CB8AC3E}">
        <p14:creationId xmlns:p14="http://schemas.microsoft.com/office/powerpoint/2010/main" val="92675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F9A1E4A3-5DC5-4776-8BB7-7F1BEFB3E76B}" type="slidenum">
              <a:rPr lang="es-419" smtClean="0"/>
              <a:t>6</a:t>
            </a:fld>
            <a:endParaRPr lang="es-419"/>
          </a:p>
        </p:txBody>
      </p:sp>
    </p:spTree>
    <p:extLst>
      <p:ext uri="{BB962C8B-B14F-4D97-AF65-F5344CB8AC3E}">
        <p14:creationId xmlns:p14="http://schemas.microsoft.com/office/powerpoint/2010/main" val="1740244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F9A1E4A3-5DC5-4776-8BB7-7F1BEFB3E76B}" type="slidenum">
              <a:rPr lang="es-419" smtClean="0"/>
              <a:t>7</a:t>
            </a:fld>
            <a:endParaRPr lang="es-419"/>
          </a:p>
        </p:txBody>
      </p:sp>
    </p:spTree>
    <p:extLst>
      <p:ext uri="{BB962C8B-B14F-4D97-AF65-F5344CB8AC3E}">
        <p14:creationId xmlns:p14="http://schemas.microsoft.com/office/powerpoint/2010/main" val="1056259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F9A1E4A3-5DC5-4776-8BB7-7F1BEFB3E76B}" type="slidenum">
              <a:rPr lang="es-419" smtClean="0"/>
              <a:t>8</a:t>
            </a:fld>
            <a:endParaRPr lang="es-419"/>
          </a:p>
        </p:txBody>
      </p:sp>
    </p:spTree>
    <p:extLst>
      <p:ext uri="{BB962C8B-B14F-4D97-AF65-F5344CB8AC3E}">
        <p14:creationId xmlns:p14="http://schemas.microsoft.com/office/powerpoint/2010/main" val="4145847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F9A1E4A3-5DC5-4776-8BB7-7F1BEFB3E76B}" type="slidenum">
              <a:rPr lang="es-419" smtClean="0"/>
              <a:t>9</a:t>
            </a:fld>
            <a:endParaRPr lang="es-419"/>
          </a:p>
        </p:txBody>
      </p:sp>
    </p:spTree>
    <p:extLst>
      <p:ext uri="{BB962C8B-B14F-4D97-AF65-F5344CB8AC3E}">
        <p14:creationId xmlns:p14="http://schemas.microsoft.com/office/powerpoint/2010/main" val="1784338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F9A1E4A3-5DC5-4776-8BB7-7F1BEFB3E76B}" type="slidenum">
              <a:rPr lang="es-419" smtClean="0"/>
              <a:t>10</a:t>
            </a:fld>
            <a:endParaRPr lang="es-419"/>
          </a:p>
        </p:txBody>
      </p:sp>
    </p:spTree>
    <p:extLst>
      <p:ext uri="{BB962C8B-B14F-4D97-AF65-F5344CB8AC3E}">
        <p14:creationId xmlns:p14="http://schemas.microsoft.com/office/powerpoint/2010/main" val="4222537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F9A1E4A3-5DC5-4776-8BB7-7F1BEFB3E76B}" type="slidenum">
              <a:rPr lang="es-419" smtClean="0"/>
              <a:t>12</a:t>
            </a:fld>
            <a:endParaRPr lang="es-419"/>
          </a:p>
        </p:txBody>
      </p:sp>
    </p:spTree>
    <p:extLst>
      <p:ext uri="{BB962C8B-B14F-4D97-AF65-F5344CB8AC3E}">
        <p14:creationId xmlns:p14="http://schemas.microsoft.com/office/powerpoint/2010/main" val="415047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F9A1E4A3-5DC5-4776-8BB7-7F1BEFB3E76B}" type="slidenum">
              <a:rPr lang="es-419" smtClean="0"/>
              <a:t>13</a:t>
            </a:fld>
            <a:endParaRPr lang="es-419"/>
          </a:p>
        </p:txBody>
      </p:sp>
    </p:spTree>
    <p:extLst>
      <p:ext uri="{BB962C8B-B14F-4D97-AF65-F5344CB8AC3E}">
        <p14:creationId xmlns:p14="http://schemas.microsoft.com/office/powerpoint/2010/main" val="49190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82955" y="1178222"/>
            <a:ext cx="8873490" cy="2506427"/>
          </a:xfrm>
        </p:spPr>
        <p:txBody>
          <a:bodyPr anchor="b"/>
          <a:lstStyle>
            <a:lvl1pPr algn="ctr">
              <a:defRPr sz="629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04925" y="3781306"/>
            <a:ext cx="7829550"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2427B2C-84EF-4F0D-B883-E5EFF7C48A3D}" type="datetime1">
              <a:rPr lang="es-PE" smtClean="0"/>
              <a:t>17/03/2022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400900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B3D5E78-CA81-43CB-979F-183AE23C2040}" type="datetime1">
              <a:rPr lang="es-PE" smtClean="0"/>
              <a:t>17/03/2022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2230584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83297"/>
            <a:ext cx="2250996" cy="610108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17710" y="383297"/>
            <a:ext cx="6622494" cy="610108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C57EDA0-F1C9-48E0-A18B-AF7A7D8A2757}" type="datetime1">
              <a:rPr lang="es-PE" smtClean="0"/>
              <a:t>17/03/2022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31411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8F1DC1D-118E-40A6-9AC8-8A2A8B69AB4D}" type="datetime1">
              <a:rPr lang="es-PE" smtClean="0"/>
              <a:t>17/03/2022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2676978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12272" y="1794831"/>
            <a:ext cx="9003983" cy="2994714"/>
          </a:xfrm>
        </p:spPr>
        <p:txBody>
          <a:bodyPr anchor="b"/>
          <a:lstStyle>
            <a:lvl1pPr>
              <a:defRPr sz="629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12272" y="4817876"/>
            <a:ext cx="9003983"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7671C19-51DD-405E-80E5-FCCD400DD3AC}" type="datetime1">
              <a:rPr lang="es-PE" smtClean="0"/>
              <a:t>17/03/2022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127324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17709" y="1916484"/>
            <a:ext cx="4436745" cy="45678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284946" y="1916484"/>
            <a:ext cx="4436745" cy="45678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F6B54D0-78BE-48B1-88F1-940261A89122}" type="datetime1">
              <a:rPr lang="es-PE" smtClean="0"/>
              <a:t>17/03/2022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136669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719068" y="383299"/>
            <a:ext cx="9003983" cy="139153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19070" y="1764832"/>
            <a:ext cx="4416355"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es-ES"/>
              <a:t>Haga clic para modificar los estilos de texto del patrón</a:t>
            </a:r>
          </a:p>
        </p:txBody>
      </p:sp>
      <p:sp>
        <p:nvSpPr>
          <p:cNvPr id="4" name="Content Placeholder 3"/>
          <p:cNvSpPr>
            <a:spLocks noGrp="1"/>
          </p:cNvSpPr>
          <p:nvPr>
            <p:ph sz="half" idx="2"/>
          </p:nvPr>
        </p:nvSpPr>
        <p:spPr>
          <a:xfrm>
            <a:off x="719070" y="2629749"/>
            <a:ext cx="4416355" cy="386796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284947" y="1764832"/>
            <a:ext cx="4438105"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es-ES"/>
              <a:t>Haga clic para modificar los estilos de texto del patrón</a:t>
            </a:r>
          </a:p>
        </p:txBody>
      </p:sp>
      <p:sp>
        <p:nvSpPr>
          <p:cNvPr id="6" name="Content Placeholder 5"/>
          <p:cNvSpPr>
            <a:spLocks noGrp="1"/>
          </p:cNvSpPr>
          <p:nvPr>
            <p:ph sz="quarter" idx="4"/>
          </p:nvPr>
        </p:nvSpPr>
        <p:spPr>
          <a:xfrm>
            <a:off x="5284947" y="2629749"/>
            <a:ext cx="4438105" cy="386796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9A62668-A8A0-49AD-A518-1CA928C5C248}" type="datetime1">
              <a:rPr lang="es-PE" smtClean="0"/>
              <a:t>17/03/2022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3580465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13231B-BC05-408C-9E71-0006C25B4718}" type="datetime1">
              <a:rPr lang="es-PE" smtClean="0"/>
              <a:t>17/03/2022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99096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D08F9-BC2F-4694-A6B9-4CAD0D10FB79}" type="datetime1">
              <a:rPr lang="es-PE" smtClean="0"/>
              <a:t>17/03/2022</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426120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19069" y="479954"/>
            <a:ext cx="3366978" cy="1679840"/>
          </a:xfrm>
        </p:spPr>
        <p:txBody>
          <a:bodyPr anchor="b"/>
          <a:lstStyle>
            <a:lvl1pPr>
              <a:defRPr sz="3359"/>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38105" y="1036570"/>
            <a:ext cx="528494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19069" y="2159794"/>
            <a:ext cx="3366978"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E43B246-8496-4546-B1D5-E53742EFA281}" type="datetime1">
              <a:rPr lang="es-PE" smtClean="0"/>
              <a:t>17/03/2022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114460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19069" y="479954"/>
            <a:ext cx="3366978" cy="1679840"/>
          </a:xfrm>
        </p:spPr>
        <p:txBody>
          <a:bodyPr anchor="b"/>
          <a:lstStyle>
            <a:lvl1pPr>
              <a:defRPr sz="3359"/>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38105" y="1036570"/>
            <a:ext cx="528494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719069" y="2159794"/>
            <a:ext cx="3366978"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3A54314-251F-446D-A663-0C4EE8FFBD83}" type="datetime1">
              <a:rPr lang="es-PE" smtClean="0"/>
              <a:t>17/03/2022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54F56A9A-603E-FE45-89A7-EBE3B6A11F0C}" type="slidenum">
              <a:rPr lang="es-PE" smtClean="0"/>
              <a:t>‹Nº›</a:t>
            </a:fld>
            <a:endParaRPr lang="es-PE"/>
          </a:p>
        </p:txBody>
      </p:sp>
    </p:spTree>
    <p:extLst>
      <p:ext uri="{BB962C8B-B14F-4D97-AF65-F5344CB8AC3E}">
        <p14:creationId xmlns:p14="http://schemas.microsoft.com/office/powerpoint/2010/main" val="102956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383299"/>
            <a:ext cx="9003983" cy="139153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17709" y="1916484"/>
            <a:ext cx="9003983" cy="456789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17709" y="6672698"/>
            <a:ext cx="2348865"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292888F6-78B0-4F1F-B04C-2BE58554B4E9}" type="datetime1">
              <a:rPr lang="es-PE" smtClean="0"/>
              <a:t>17/03/2022</a:t>
            </a:fld>
            <a:endParaRPr lang="es-PE"/>
          </a:p>
        </p:txBody>
      </p:sp>
      <p:sp>
        <p:nvSpPr>
          <p:cNvPr id="5" name="Footer Placeholder 4"/>
          <p:cNvSpPr>
            <a:spLocks noGrp="1"/>
          </p:cNvSpPr>
          <p:nvPr>
            <p:ph type="ftr" sz="quarter" idx="3"/>
          </p:nvPr>
        </p:nvSpPr>
        <p:spPr>
          <a:xfrm>
            <a:off x="3458051" y="6672698"/>
            <a:ext cx="3523298"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7372826" y="6672698"/>
            <a:ext cx="2348865"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54F56A9A-603E-FE45-89A7-EBE3B6A11F0C}" type="slidenum">
              <a:rPr lang="es-PE" smtClean="0"/>
              <a:t>‹Nº›</a:t>
            </a:fld>
            <a:endParaRPr lang="es-PE"/>
          </a:p>
        </p:txBody>
      </p:sp>
    </p:spTree>
    <p:extLst>
      <p:ext uri="{BB962C8B-B14F-4D97-AF65-F5344CB8AC3E}">
        <p14:creationId xmlns:p14="http://schemas.microsoft.com/office/powerpoint/2010/main" val="2948147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59937" rtl="0" eaLnBrk="1" latinLnBrk="0" hangingPunct="1">
        <a:lnSpc>
          <a:spcPct val="90000"/>
        </a:lnSpc>
        <a:spcBef>
          <a:spcPct val="0"/>
        </a:spcBef>
        <a:buNone/>
        <a:defRPr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59937" rtl="0" eaLnBrk="1" latinLnBrk="0" hangingPunct="1">
        <a:defRPr sz="1890" kern="1200">
          <a:solidFill>
            <a:schemeClr val="tx1"/>
          </a:solidFill>
          <a:latin typeface="+mn-lt"/>
          <a:ea typeface="+mn-ea"/>
          <a:cs typeface="+mn-cs"/>
        </a:defRPr>
      </a:lvl1pPr>
      <a:lvl2pPr marL="479969" algn="l" defTabSz="959937" rtl="0" eaLnBrk="1" latinLnBrk="0" hangingPunct="1">
        <a:defRPr sz="1890" kern="1200">
          <a:solidFill>
            <a:schemeClr val="tx1"/>
          </a:solidFill>
          <a:latin typeface="+mn-lt"/>
          <a:ea typeface="+mn-ea"/>
          <a:cs typeface="+mn-cs"/>
        </a:defRPr>
      </a:lvl2pPr>
      <a:lvl3pPr marL="959937" algn="l" defTabSz="959937" rtl="0" eaLnBrk="1" latinLnBrk="0" hangingPunct="1">
        <a:defRPr sz="1890" kern="1200">
          <a:solidFill>
            <a:schemeClr val="tx1"/>
          </a:solidFill>
          <a:latin typeface="+mn-lt"/>
          <a:ea typeface="+mn-ea"/>
          <a:cs typeface="+mn-cs"/>
        </a:defRPr>
      </a:lvl3pPr>
      <a:lvl4pPr marL="1439906" algn="l" defTabSz="959937" rtl="0" eaLnBrk="1" latinLnBrk="0" hangingPunct="1">
        <a:defRPr sz="1890" kern="1200">
          <a:solidFill>
            <a:schemeClr val="tx1"/>
          </a:solidFill>
          <a:latin typeface="+mn-lt"/>
          <a:ea typeface="+mn-ea"/>
          <a:cs typeface="+mn-cs"/>
        </a:defRPr>
      </a:lvl4pPr>
      <a:lvl5pPr marL="1919874" algn="l" defTabSz="959937" rtl="0" eaLnBrk="1" latinLnBrk="0" hangingPunct="1">
        <a:defRPr sz="1890" kern="1200">
          <a:solidFill>
            <a:schemeClr val="tx1"/>
          </a:solidFill>
          <a:latin typeface="+mn-lt"/>
          <a:ea typeface="+mn-ea"/>
          <a:cs typeface="+mn-cs"/>
        </a:defRPr>
      </a:lvl5pPr>
      <a:lvl6pPr marL="2399843" algn="l" defTabSz="959937" rtl="0" eaLnBrk="1" latinLnBrk="0" hangingPunct="1">
        <a:defRPr sz="1890" kern="1200">
          <a:solidFill>
            <a:schemeClr val="tx1"/>
          </a:solidFill>
          <a:latin typeface="+mn-lt"/>
          <a:ea typeface="+mn-ea"/>
          <a:cs typeface="+mn-cs"/>
        </a:defRPr>
      </a:lvl6pPr>
      <a:lvl7pPr marL="2879811" algn="l" defTabSz="959937" rtl="0" eaLnBrk="1" latinLnBrk="0" hangingPunct="1">
        <a:defRPr sz="1890" kern="1200">
          <a:solidFill>
            <a:schemeClr val="tx1"/>
          </a:solidFill>
          <a:latin typeface="+mn-lt"/>
          <a:ea typeface="+mn-ea"/>
          <a:cs typeface="+mn-cs"/>
        </a:defRPr>
      </a:lvl7pPr>
      <a:lvl8pPr marL="3359780" algn="l" defTabSz="959937" rtl="0" eaLnBrk="1" latinLnBrk="0" hangingPunct="1">
        <a:defRPr sz="1890" kern="1200">
          <a:solidFill>
            <a:schemeClr val="tx1"/>
          </a:solidFill>
          <a:latin typeface="+mn-lt"/>
          <a:ea typeface="+mn-ea"/>
          <a:cs typeface="+mn-cs"/>
        </a:defRPr>
      </a:lvl8pPr>
      <a:lvl9pPr marL="3839748" algn="l" defTabSz="959937"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image" Target="../media/image11.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chart" Target="../charts/chart10.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11.xml"/><Relationship Id="rId5" Type="http://schemas.openxmlformats.org/officeDocument/2006/relationships/image" Target="../media/image11.emf"/><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8.jpeg"/><Relationship Id="rId2" Type="http://schemas.openxmlformats.org/officeDocument/2006/relationships/image" Target="../media/image14.emf"/><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17.emf"/><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8" Type="http://schemas.openxmlformats.org/officeDocument/2006/relationships/hyperlink" Target="https://www.datosabiertos.gob.pe/search/field_topic/covid-19-917?sort_by=changed" TargetMode="External"/><Relationship Id="rId3" Type="http://schemas.openxmlformats.org/officeDocument/2006/relationships/image" Target="../media/image7.emf"/><Relationship Id="rId7"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openxmlformats.org/officeDocument/2006/relationships/hyperlink" Target="https://www.datosabiertos.gob.pe/search/field_topic/covid-19-917?sort_by=changed" TargetMode="External"/><Relationship Id="rId3" Type="http://schemas.openxmlformats.org/officeDocument/2006/relationships/image" Target="../media/image7.emf"/><Relationship Id="rId7"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emf"/><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hyperlink" Target="https://www.datosabiertos.gob.pe/search/field_topic/covid-19-917?sort_by=changed" TargetMode="External"/><Relationship Id="rId3" Type="http://schemas.openxmlformats.org/officeDocument/2006/relationships/image" Target="../media/image7.emf"/><Relationship Id="rId7"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emf"/><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chart" Target="../charts/chart4.xml"/><Relationship Id="rId4" Type="http://schemas.openxmlformats.org/officeDocument/2006/relationships/image" Target="../media/image7.emf"/><Relationship Id="rId9" Type="http://schemas.openxmlformats.org/officeDocument/2006/relationships/hyperlink" Target="https://www.datosabiertos.gob.pe/search/field_topic/covid-19-917?sort_by=chang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image" Target="../media/image11.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image" Target="../media/image11.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image" Target="../media/image11.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image" Target="../media/image11.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A8F48D0-E198-A341-96D4-03201041D483}"/>
              </a:ext>
            </a:extLst>
          </p:cNvPr>
          <p:cNvSpPr txBox="1"/>
          <p:nvPr/>
        </p:nvSpPr>
        <p:spPr>
          <a:xfrm>
            <a:off x="273376" y="190166"/>
            <a:ext cx="331823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400" b="1" i="1" u="none" strike="noStrike" kern="1200" cap="none" spc="0" normalizeH="0" baseline="0" noProof="0" dirty="0">
                <a:ln>
                  <a:noFill/>
                </a:ln>
                <a:solidFill>
                  <a:prstClr val="white"/>
                </a:solidFill>
                <a:effectLst/>
                <a:uLnTx/>
                <a:uFillTx/>
                <a:latin typeface="Poppins" pitchFamily="2" charset="77"/>
                <a:ea typeface="+mn-ea"/>
                <a:cs typeface="Poppins" pitchFamily="2" charset="77"/>
              </a:rPr>
              <a:t>Radar Covid-19 • Número 78</a:t>
            </a:r>
          </a:p>
        </p:txBody>
      </p:sp>
      <p:grpSp>
        <p:nvGrpSpPr>
          <p:cNvPr id="12" name="Grupo 11">
            <a:extLst>
              <a:ext uri="{FF2B5EF4-FFF2-40B4-BE49-F238E27FC236}">
                <a16:creationId xmlns:a16="http://schemas.microsoft.com/office/drawing/2014/main" id="{00438EF4-73D8-3343-9304-A3B8BE2C001B}"/>
              </a:ext>
            </a:extLst>
          </p:cNvPr>
          <p:cNvGrpSpPr/>
          <p:nvPr/>
        </p:nvGrpSpPr>
        <p:grpSpPr>
          <a:xfrm>
            <a:off x="3020068" y="564506"/>
            <a:ext cx="4208913" cy="3409857"/>
            <a:chOff x="2944652" y="687056"/>
            <a:chExt cx="4208913" cy="3409857"/>
          </a:xfrm>
        </p:grpSpPr>
        <p:sp>
          <p:nvSpPr>
            <p:cNvPr id="6" name="CuadroTexto 5">
              <a:extLst>
                <a:ext uri="{FF2B5EF4-FFF2-40B4-BE49-F238E27FC236}">
                  <a16:creationId xmlns:a16="http://schemas.microsoft.com/office/drawing/2014/main" id="{EF069218-4E93-CB43-A173-44EBFD9AB695}"/>
                </a:ext>
              </a:extLst>
            </p:cNvPr>
            <p:cNvSpPr txBox="1"/>
            <p:nvPr/>
          </p:nvSpPr>
          <p:spPr>
            <a:xfrm>
              <a:off x="3491315" y="2810052"/>
              <a:ext cx="316967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ESPECIAL NIÑAS, NIÑOS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Y ADOLESCENTES</a:t>
              </a:r>
            </a:p>
          </p:txBody>
        </p:sp>
        <p:sp>
          <p:nvSpPr>
            <p:cNvPr id="7" name="CuadroTexto 6">
              <a:extLst>
                <a:ext uri="{FF2B5EF4-FFF2-40B4-BE49-F238E27FC236}">
                  <a16:creationId xmlns:a16="http://schemas.microsoft.com/office/drawing/2014/main" id="{0015E45B-338D-E848-95F4-36FC7AD85125}"/>
                </a:ext>
              </a:extLst>
            </p:cNvPr>
            <p:cNvSpPr txBox="1"/>
            <p:nvPr/>
          </p:nvSpPr>
          <p:spPr>
            <a:xfrm>
              <a:off x="2944652" y="687056"/>
              <a:ext cx="4208913"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8500" b="1" i="0" u="none" strike="noStrike" kern="1200" cap="none" spc="0" normalizeH="0" baseline="0" noProof="0" dirty="0">
                  <a:ln>
                    <a:noFill/>
                  </a:ln>
                  <a:solidFill>
                    <a:prstClr val="white"/>
                  </a:solidFill>
                  <a:effectLst/>
                  <a:uLnTx/>
                  <a:uFillTx/>
                  <a:latin typeface="Clan-Black" panose="02000503040000020004" pitchFamily="2" charset="77"/>
                  <a:ea typeface="+mn-ea"/>
                  <a:cs typeface="Poppins" pitchFamily="2" charset="77"/>
                </a:rPr>
                <a:t>RADAR</a:t>
              </a:r>
            </a:p>
          </p:txBody>
        </p:sp>
        <p:pic>
          <p:nvPicPr>
            <p:cNvPr id="8" name="Imagen 7">
              <a:extLst>
                <a:ext uri="{FF2B5EF4-FFF2-40B4-BE49-F238E27FC236}">
                  <a16:creationId xmlns:a16="http://schemas.microsoft.com/office/drawing/2014/main" id="{91D635DA-CF2B-1548-9751-DD3D19BE60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57227" y="2008372"/>
              <a:ext cx="3728370" cy="643234"/>
            </a:xfrm>
            <a:prstGeom prst="rect">
              <a:avLst/>
            </a:prstGeom>
          </p:spPr>
        </p:pic>
        <p:sp>
          <p:nvSpPr>
            <p:cNvPr id="3" name="Rectángulo 2">
              <a:extLst>
                <a:ext uri="{FF2B5EF4-FFF2-40B4-BE49-F238E27FC236}">
                  <a16:creationId xmlns:a16="http://schemas.microsoft.com/office/drawing/2014/main" id="{4878B98F-CF21-6148-BECB-6BF28ED7829B}"/>
                </a:ext>
              </a:extLst>
            </p:cNvPr>
            <p:cNvSpPr/>
            <p:nvPr/>
          </p:nvSpPr>
          <p:spPr>
            <a:xfrm>
              <a:off x="3075430" y="3512138"/>
              <a:ext cx="3975101"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En coordinación con la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Defensoría del Pueblo del Perú</a:t>
              </a:r>
            </a:p>
          </p:txBody>
        </p:sp>
      </p:grpSp>
      <p:sp>
        <p:nvSpPr>
          <p:cNvPr id="2" name="CuadroTexto 1"/>
          <p:cNvSpPr txBox="1"/>
          <p:nvPr/>
        </p:nvSpPr>
        <p:spPr>
          <a:xfrm>
            <a:off x="0" y="6379511"/>
            <a:ext cx="10439400" cy="86177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Imagen 9">
            <a:extLst>
              <a:ext uri="{FF2B5EF4-FFF2-40B4-BE49-F238E27FC236}">
                <a16:creationId xmlns:a16="http://schemas.microsoft.com/office/drawing/2014/main" id="{76852B16-F24D-D945-A7C5-5E5F69814E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65542" y="6537598"/>
            <a:ext cx="1668901" cy="335699"/>
          </a:xfrm>
          <a:prstGeom prst="rect">
            <a:avLst/>
          </a:prstGeom>
        </p:spPr>
      </p:pic>
      <p:pic>
        <p:nvPicPr>
          <p:cNvPr id="11" name="Imagen 10" descr="Texto&#10;&#10;Descripción generada automáticamente con confianza media">
            <a:extLst>
              <a:ext uri="{FF2B5EF4-FFF2-40B4-BE49-F238E27FC236}">
                <a16:creationId xmlns:a16="http://schemas.microsoft.com/office/drawing/2014/main" id="{8237CBC2-B62F-2C4A-BB87-F01D357FD0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9528" y="6562620"/>
            <a:ext cx="4229922" cy="482211"/>
          </a:xfrm>
          <a:prstGeom prst="rect">
            <a:avLst/>
          </a:prstGeom>
        </p:spPr>
      </p:pic>
      <p:sp>
        <p:nvSpPr>
          <p:cNvPr id="13" name="CuadroTexto 12">
            <a:extLst>
              <a:ext uri="{FF2B5EF4-FFF2-40B4-BE49-F238E27FC236}">
                <a16:creationId xmlns:a16="http://schemas.microsoft.com/office/drawing/2014/main" id="{2C96E500-226C-4141-9F99-8CEB21EB445E}"/>
              </a:ext>
            </a:extLst>
          </p:cNvPr>
          <p:cNvSpPr txBox="1"/>
          <p:nvPr/>
        </p:nvSpPr>
        <p:spPr>
          <a:xfrm>
            <a:off x="5536096" y="209020"/>
            <a:ext cx="4629980"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PE" sz="1400" b="1" i="1" u="none" strike="noStrike" kern="1200" cap="none" spc="0" normalizeH="0" baseline="0" noProof="0" dirty="0">
                <a:ln>
                  <a:noFill/>
                </a:ln>
                <a:solidFill>
                  <a:prstClr val="white"/>
                </a:solidFill>
                <a:effectLst/>
                <a:uLnTx/>
                <a:uFillTx/>
                <a:latin typeface="Poppins" pitchFamily="2" charset="77"/>
                <a:ea typeface="+mn-ea"/>
                <a:cs typeface="Poppins" pitchFamily="2" charset="77"/>
              </a:rPr>
              <a:t>Del</a:t>
            </a:r>
            <a:r>
              <a:rPr lang="es-PE" sz="1400" b="1" i="1" dirty="0">
                <a:solidFill>
                  <a:prstClr val="white"/>
                </a:solidFill>
                <a:latin typeface="Poppins" pitchFamily="2" charset="77"/>
                <a:cs typeface="Poppins" pitchFamily="2" charset="77"/>
              </a:rPr>
              <a:t>  24 al 30 de diciembre</a:t>
            </a:r>
            <a:r>
              <a:rPr kumimoji="0" lang="es-PE" sz="1400" b="1" i="1" u="none" strike="noStrike" kern="1200" cap="none" spc="0" normalizeH="0" baseline="0" noProof="0" dirty="0">
                <a:ln>
                  <a:noFill/>
                </a:ln>
                <a:solidFill>
                  <a:prstClr val="white"/>
                </a:solidFill>
                <a:effectLst/>
                <a:uLnTx/>
                <a:uFillTx/>
                <a:latin typeface="Poppins" pitchFamily="2" charset="77"/>
                <a:ea typeface="+mn-ea"/>
                <a:cs typeface="Poppins" pitchFamily="2" charset="77"/>
              </a:rPr>
              <a:t> del 2021</a:t>
            </a:r>
          </a:p>
        </p:txBody>
      </p:sp>
      <p:sp>
        <p:nvSpPr>
          <p:cNvPr id="15" name="Rectángulo 14">
            <a:extLst>
              <a:ext uri="{FF2B5EF4-FFF2-40B4-BE49-F238E27FC236}">
                <a16:creationId xmlns:a16="http://schemas.microsoft.com/office/drawing/2014/main" id="{EDAB5A11-9C6B-4D16-906C-BB203B4AB26B}"/>
              </a:ext>
            </a:extLst>
          </p:cNvPr>
          <p:cNvSpPr/>
          <p:nvPr/>
        </p:nvSpPr>
        <p:spPr>
          <a:xfrm>
            <a:off x="0" y="6305549"/>
            <a:ext cx="10439400" cy="893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6" name="Imagen 15">
            <a:extLst>
              <a:ext uri="{FF2B5EF4-FFF2-40B4-BE49-F238E27FC236}">
                <a16:creationId xmlns:a16="http://schemas.microsoft.com/office/drawing/2014/main" id="{1B1BF566-AA42-4DC1-A05B-44E77E67917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9529" y="6362662"/>
            <a:ext cx="1740358" cy="789139"/>
          </a:xfrm>
          <a:prstGeom prst="rect">
            <a:avLst/>
          </a:prstGeom>
        </p:spPr>
      </p:pic>
      <p:pic>
        <p:nvPicPr>
          <p:cNvPr id="17" name="Imagen 16">
            <a:extLst>
              <a:ext uri="{FF2B5EF4-FFF2-40B4-BE49-F238E27FC236}">
                <a16:creationId xmlns:a16="http://schemas.microsoft.com/office/drawing/2014/main" id="{76852B16-F24D-D945-A7C5-5E5F69814E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7942" y="6689998"/>
            <a:ext cx="1668901" cy="335699"/>
          </a:xfrm>
          <a:prstGeom prst="rect">
            <a:avLst/>
          </a:prstGeom>
        </p:spPr>
      </p:pic>
    </p:spTree>
    <p:extLst>
      <p:ext uri="{BB962C8B-B14F-4D97-AF65-F5344CB8AC3E}">
        <p14:creationId xmlns:p14="http://schemas.microsoft.com/office/powerpoint/2010/main" val="248493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26DD39A-F64B-5942-BB02-C5915C27B953}"/>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a:extLst>
              <a:ext uri="{FF2B5EF4-FFF2-40B4-BE49-F238E27FC236}">
                <a16:creationId xmlns:a16="http://schemas.microsoft.com/office/drawing/2014/main" id="{510F64BC-A2A5-A74B-93B9-8F4C16ED86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6" name="Imagen 5">
            <a:extLst>
              <a:ext uri="{FF2B5EF4-FFF2-40B4-BE49-F238E27FC236}">
                <a16:creationId xmlns:a16="http://schemas.microsoft.com/office/drawing/2014/main" id="{4BA751F8-5336-5745-835A-79589BC603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cxnSp>
        <p:nvCxnSpPr>
          <p:cNvPr id="8" name="Conector recto 7">
            <a:extLst>
              <a:ext uri="{FF2B5EF4-FFF2-40B4-BE49-F238E27FC236}">
                <a16:creationId xmlns:a16="http://schemas.microsoft.com/office/drawing/2014/main" id="{72E35295-4013-314C-A52A-47BE1300016F}"/>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68F7A7F1-58EA-3B4F-AE77-F3DDC27AA58E}"/>
              </a:ext>
            </a:extLst>
          </p:cNvPr>
          <p:cNvSpPr/>
          <p:nvPr/>
        </p:nvSpPr>
        <p:spPr>
          <a:xfrm>
            <a:off x="0" y="1343788"/>
            <a:ext cx="10439400" cy="5884553"/>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id="{6CC6D565-02D2-6241-8726-1A480093A0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600" y="1463724"/>
            <a:ext cx="9734550" cy="5117015"/>
          </a:xfrm>
          <a:prstGeom prst="rect">
            <a:avLst/>
          </a:prstGeom>
        </p:spPr>
      </p:pic>
      <p:sp>
        <p:nvSpPr>
          <p:cNvPr id="13" name="CuadroTexto 12">
            <a:extLst>
              <a:ext uri="{FF2B5EF4-FFF2-40B4-BE49-F238E27FC236}">
                <a16:creationId xmlns:a16="http://schemas.microsoft.com/office/drawing/2014/main" id="{67A76B58-BF29-E24B-BA17-0598DCB77FB5}"/>
              </a:ext>
            </a:extLst>
          </p:cNvPr>
          <p:cNvSpPr txBox="1"/>
          <p:nvPr/>
        </p:nvSpPr>
        <p:spPr>
          <a:xfrm>
            <a:off x="9739902" y="6702015"/>
            <a:ext cx="506758" cy="215444"/>
          </a:xfrm>
          <a:prstGeom prst="rect">
            <a:avLst/>
          </a:prstGeom>
          <a:solidFill>
            <a:schemeClr val="bg1"/>
          </a:solidFill>
        </p:spPr>
        <p:txBody>
          <a:bodyPr wrap="square" rtlCol="0">
            <a:spAutoFit/>
          </a:bodyPr>
          <a:lstStyle/>
          <a:p>
            <a:pPr algn="r"/>
            <a:r>
              <a:rPr lang="es-PE" sz="800" b="1" dirty="0">
                <a:solidFill>
                  <a:schemeClr val="accent1">
                    <a:lumMod val="50000"/>
                  </a:schemeClr>
                </a:solidFill>
                <a:latin typeface="Poppins" pitchFamily="2" charset="77"/>
                <a:cs typeface="Poppins" pitchFamily="2" charset="77"/>
              </a:rPr>
              <a:t>17</a:t>
            </a:r>
          </a:p>
        </p:txBody>
      </p:sp>
      <p:graphicFrame>
        <p:nvGraphicFramePr>
          <p:cNvPr id="14" name="Gráfico 13">
            <a:extLst>
              <a:ext uri="{FF2B5EF4-FFF2-40B4-BE49-F238E27FC236}">
                <a16:creationId xmlns:a16="http://schemas.microsoft.com/office/drawing/2014/main" id="{087E65C6-CD75-8041-9662-7E386DA8D711}"/>
              </a:ext>
            </a:extLst>
          </p:cNvPr>
          <p:cNvGraphicFramePr/>
          <p:nvPr>
            <p:extLst>
              <p:ext uri="{D42A27DB-BD31-4B8C-83A1-F6EECF244321}">
                <p14:modId xmlns:p14="http://schemas.microsoft.com/office/powerpoint/2010/main" val="2296236599"/>
              </p:ext>
            </p:extLst>
          </p:nvPr>
        </p:nvGraphicFramePr>
        <p:xfrm>
          <a:off x="558799" y="1584999"/>
          <a:ext cx="9512005" cy="4701502"/>
        </p:xfrm>
        <a:graphic>
          <a:graphicData uri="http://schemas.openxmlformats.org/drawingml/2006/chart">
            <c:chart xmlns:c="http://schemas.openxmlformats.org/drawingml/2006/chart" xmlns:r="http://schemas.openxmlformats.org/officeDocument/2006/relationships" r:id="rId6"/>
          </a:graphicData>
        </a:graphic>
      </p:graphicFrame>
      <p:sp>
        <p:nvSpPr>
          <p:cNvPr id="16" name="CuadroTexto 15">
            <a:extLst>
              <a:ext uri="{FF2B5EF4-FFF2-40B4-BE49-F238E27FC236}">
                <a16:creationId xmlns:a16="http://schemas.microsoft.com/office/drawing/2014/main" id="{16F2C6D7-2277-C74F-B0B7-933A3F13EF37}"/>
              </a:ext>
            </a:extLst>
          </p:cNvPr>
          <p:cNvSpPr txBox="1"/>
          <p:nvPr/>
        </p:nvSpPr>
        <p:spPr>
          <a:xfrm>
            <a:off x="2763530" y="224031"/>
            <a:ext cx="5219317" cy="1015663"/>
          </a:xfrm>
          <a:prstGeom prst="rect">
            <a:avLst/>
          </a:prstGeom>
          <a:noFill/>
        </p:spPr>
        <p:txBody>
          <a:bodyPr wrap="square" rtlCol="0">
            <a:spAutoFit/>
          </a:bodyPr>
          <a:lstStyle/>
          <a:p>
            <a:r>
              <a:rPr lang="es-PE" sz="2000" b="1" dirty="0">
                <a:solidFill>
                  <a:schemeClr val="bg1"/>
                </a:solidFill>
                <a:latin typeface="Poppins" pitchFamily="2" charset="77"/>
                <a:cs typeface="Poppins" pitchFamily="2" charset="77"/>
              </a:rPr>
              <a:t>EVOLUCIÓN DE NUEVOS CONTAGIADOS</a:t>
            </a:r>
          </a:p>
          <a:p>
            <a:r>
              <a:rPr lang="es-PE" sz="2000" b="1" dirty="0">
                <a:solidFill>
                  <a:schemeClr val="bg1"/>
                </a:solidFill>
                <a:latin typeface="Poppins" pitchFamily="2" charset="77"/>
                <a:cs typeface="Poppins" pitchFamily="2" charset="77"/>
              </a:rPr>
              <a:t>DE 0 A 17 AÑOS</a:t>
            </a:r>
          </a:p>
          <a:p>
            <a:r>
              <a:rPr lang="es-PE" sz="2000" b="1" dirty="0">
                <a:solidFill>
                  <a:schemeClr val="bg1"/>
                </a:solidFill>
                <a:latin typeface="Poppins" pitchFamily="2" charset="77"/>
                <a:cs typeface="Poppins" pitchFamily="2" charset="77"/>
              </a:rPr>
              <a:t>Gráfico 6</a:t>
            </a:r>
          </a:p>
        </p:txBody>
      </p:sp>
      <p:pic>
        <p:nvPicPr>
          <p:cNvPr id="15" name="Imagen 14">
            <a:extLst>
              <a:ext uri="{FF2B5EF4-FFF2-40B4-BE49-F238E27FC236}">
                <a16:creationId xmlns:a16="http://schemas.microsoft.com/office/drawing/2014/main" id="{5F2C4264-1C36-49EB-A5D6-CF147152502C}"/>
              </a:ext>
            </a:extLst>
          </p:cNvPr>
          <p:cNvPicPr>
            <a:picLocks noChangeAspect="1"/>
          </p:cNvPicPr>
          <p:nvPr/>
        </p:nvPicPr>
        <p:blipFill rotWithShape="1">
          <a:blip r:embed="rId7">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20" name="CuadroTexto 19">
            <a:extLst>
              <a:ext uri="{FF2B5EF4-FFF2-40B4-BE49-F238E27FC236}">
                <a16:creationId xmlns:a16="http://schemas.microsoft.com/office/drawing/2014/main" id="{1DDC0F03-C0F7-4E19-8B5E-225103D81498}"/>
              </a:ext>
            </a:extLst>
          </p:cNvPr>
          <p:cNvSpPr txBox="1"/>
          <p:nvPr/>
        </p:nvSpPr>
        <p:spPr>
          <a:xfrm>
            <a:off x="509798" y="6068410"/>
            <a:ext cx="4403846" cy="369332"/>
          </a:xfrm>
          <a:prstGeom prst="rect">
            <a:avLst/>
          </a:prstGeom>
          <a:noFill/>
        </p:spPr>
        <p:txBody>
          <a:bodyPr wrap="square" rtlCol="0">
            <a:spAutoFit/>
          </a:bodyPr>
          <a:lstStyle/>
          <a:p>
            <a:r>
              <a:rPr lang="es-419" sz="900" b="1" dirty="0">
                <a:solidFill>
                  <a:schemeClr val="accent6">
                    <a:lumMod val="75000"/>
                  </a:schemeClr>
                </a:solidFill>
              </a:rPr>
              <a:t>Las cifras en color verde = periodo del boletín Radar Covid-19 mayor a una semana</a:t>
            </a:r>
          </a:p>
          <a:p>
            <a:r>
              <a:rPr lang="es-419" sz="900" b="1" dirty="0"/>
              <a:t>Las cifras en color negro = periodo del boletín Radar Covid-19 semanal</a:t>
            </a:r>
          </a:p>
        </p:txBody>
      </p:sp>
      <p:sp>
        <p:nvSpPr>
          <p:cNvPr id="17" name="CuadroTexto 16">
            <a:extLst>
              <a:ext uri="{FF2B5EF4-FFF2-40B4-BE49-F238E27FC236}">
                <a16:creationId xmlns:a16="http://schemas.microsoft.com/office/drawing/2014/main" id="{DDBA3220-DA1F-4B66-922B-0317EA822F61}"/>
              </a:ext>
            </a:extLst>
          </p:cNvPr>
          <p:cNvSpPr txBox="1"/>
          <p:nvPr/>
        </p:nvSpPr>
        <p:spPr>
          <a:xfrm>
            <a:off x="78602" y="6740925"/>
            <a:ext cx="3121798" cy="400110"/>
          </a:xfrm>
          <a:prstGeom prst="rect">
            <a:avLst/>
          </a:prstGeom>
          <a:noFill/>
        </p:spPr>
        <p:txBody>
          <a:bodyPr wrap="square" rtlCol="0">
            <a:spAutoFit/>
          </a:bodyPr>
          <a:lstStyle/>
          <a:p>
            <a:r>
              <a:rPr lang="es-PE" sz="1000" i="1" dirty="0">
                <a:solidFill>
                  <a:schemeClr val="bg1"/>
                </a:solidFill>
                <a:latin typeface="Poppins" pitchFamily="2" charset="77"/>
                <a:cs typeface="Poppins" pitchFamily="2" charset="77"/>
              </a:rPr>
              <a:t>Radar COVID -19</a:t>
            </a:r>
          </a:p>
          <a:p>
            <a:r>
              <a:rPr lang="es-PE" sz="1000" i="1" dirty="0">
                <a:solidFill>
                  <a:schemeClr val="bg1"/>
                </a:solidFill>
                <a:latin typeface="Poppins" pitchFamily="2" charset="77"/>
                <a:cs typeface="Poppins" pitchFamily="2" charset="77"/>
              </a:rPr>
              <a:t>Número 78 – Del 24 al 30 dic. 2021</a:t>
            </a:r>
          </a:p>
        </p:txBody>
      </p:sp>
    </p:spTree>
    <p:extLst>
      <p:ext uri="{BB962C8B-B14F-4D97-AF65-F5344CB8AC3E}">
        <p14:creationId xmlns:p14="http://schemas.microsoft.com/office/powerpoint/2010/main" val="2232188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26DD39A-F64B-5942-BB02-C5915C27B953}"/>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a:extLst>
              <a:ext uri="{FF2B5EF4-FFF2-40B4-BE49-F238E27FC236}">
                <a16:creationId xmlns:a16="http://schemas.microsoft.com/office/drawing/2014/main" id="{510F64BC-A2A5-A74B-93B9-8F4C16ED86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6" name="Imagen 5">
            <a:extLst>
              <a:ext uri="{FF2B5EF4-FFF2-40B4-BE49-F238E27FC236}">
                <a16:creationId xmlns:a16="http://schemas.microsoft.com/office/drawing/2014/main" id="{4BA751F8-5336-5745-835A-79589BC603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sp>
        <p:nvSpPr>
          <p:cNvPr id="7" name="CuadroTexto 6">
            <a:extLst>
              <a:ext uri="{FF2B5EF4-FFF2-40B4-BE49-F238E27FC236}">
                <a16:creationId xmlns:a16="http://schemas.microsoft.com/office/drawing/2014/main" id="{FF021964-2E42-A543-B742-9FF2FA1B811A}"/>
              </a:ext>
            </a:extLst>
          </p:cNvPr>
          <p:cNvSpPr txBox="1"/>
          <p:nvPr/>
        </p:nvSpPr>
        <p:spPr>
          <a:xfrm>
            <a:off x="2763530" y="270538"/>
            <a:ext cx="4539789" cy="1015663"/>
          </a:xfrm>
          <a:prstGeom prst="rect">
            <a:avLst/>
          </a:prstGeom>
          <a:noFill/>
        </p:spPr>
        <p:txBody>
          <a:bodyPr wrap="square" rtlCol="0">
            <a:spAutoFit/>
          </a:bodyPr>
          <a:lstStyle/>
          <a:p>
            <a:r>
              <a:rPr lang="es-PE" sz="2000" b="1" dirty="0">
                <a:solidFill>
                  <a:schemeClr val="bg1"/>
                </a:solidFill>
                <a:latin typeface="Poppins" pitchFamily="2" charset="77"/>
                <a:cs typeface="Poppins" pitchFamily="2" charset="77"/>
              </a:rPr>
              <a:t>EVOLUCIÓN DE FALLECIDOS</a:t>
            </a:r>
          </a:p>
          <a:p>
            <a:r>
              <a:rPr lang="es-PE" sz="2000" b="1" dirty="0">
                <a:solidFill>
                  <a:schemeClr val="bg1"/>
                </a:solidFill>
                <a:latin typeface="Poppins" pitchFamily="2" charset="77"/>
                <a:cs typeface="Poppins" pitchFamily="2" charset="77"/>
              </a:rPr>
              <a:t>DE 0 A 17 AÑOS</a:t>
            </a:r>
          </a:p>
          <a:p>
            <a:r>
              <a:rPr lang="es-PE" sz="2000" b="1" dirty="0">
                <a:solidFill>
                  <a:schemeClr val="bg1"/>
                </a:solidFill>
                <a:latin typeface="Poppins" pitchFamily="2" charset="77"/>
                <a:cs typeface="Poppins" pitchFamily="2" charset="77"/>
              </a:rPr>
              <a:t>Gráfico 7</a:t>
            </a:r>
          </a:p>
        </p:txBody>
      </p:sp>
      <p:cxnSp>
        <p:nvCxnSpPr>
          <p:cNvPr id="8" name="Conector recto 7">
            <a:extLst>
              <a:ext uri="{FF2B5EF4-FFF2-40B4-BE49-F238E27FC236}">
                <a16:creationId xmlns:a16="http://schemas.microsoft.com/office/drawing/2014/main" id="{72E35295-4013-314C-A52A-47BE1300016F}"/>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68F7A7F1-58EA-3B4F-AE77-F3DDC27AA58E}"/>
              </a:ext>
            </a:extLst>
          </p:cNvPr>
          <p:cNvSpPr/>
          <p:nvPr/>
        </p:nvSpPr>
        <p:spPr>
          <a:xfrm>
            <a:off x="0" y="1314760"/>
            <a:ext cx="10439400" cy="5884553"/>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id="{6CC6D565-02D2-6241-8726-1A480093A0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600" y="1445609"/>
            <a:ext cx="9734550" cy="5196108"/>
          </a:xfrm>
          <a:prstGeom prst="rect">
            <a:avLst/>
          </a:prstGeom>
        </p:spPr>
      </p:pic>
      <p:sp>
        <p:nvSpPr>
          <p:cNvPr id="13" name="CuadroTexto 12">
            <a:extLst>
              <a:ext uri="{FF2B5EF4-FFF2-40B4-BE49-F238E27FC236}">
                <a16:creationId xmlns:a16="http://schemas.microsoft.com/office/drawing/2014/main" id="{67A76B58-BF29-E24B-BA17-0598DCB77FB5}"/>
              </a:ext>
            </a:extLst>
          </p:cNvPr>
          <p:cNvSpPr txBox="1"/>
          <p:nvPr/>
        </p:nvSpPr>
        <p:spPr>
          <a:xfrm>
            <a:off x="9867900" y="6702015"/>
            <a:ext cx="325013" cy="215444"/>
          </a:xfrm>
          <a:prstGeom prst="rect">
            <a:avLst/>
          </a:prstGeom>
          <a:solidFill>
            <a:schemeClr val="bg1"/>
          </a:solidFill>
        </p:spPr>
        <p:txBody>
          <a:bodyPr wrap="square" rtlCol="0">
            <a:spAutoFit/>
          </a:bodyPr>
          <a:lstStyle/>
          <a:p>
            <a:pPr algn="ctr"/>
            <a:r>
              <a:rPr lang="es-PE" sz="800" b="1" dirty="0">
                <a:solidFill>
                  <a:schemeClr val="accent1">
                    <a:lumMod val="50000"/>
                  </a:schemeClr>
                </a:solidFill>
                <a:latin typeface="Poppins" pitchFamily="2" charset="77"/>
                <a:cs typeface="Poppins" pitchFamily="2" charset="77"/>
              </a:rPr>
              <a:t>18</a:t>
            </a:r>
          </a:p>
        </p:txBody>
      </p:sp>
      <p:graphicFrame>
        <p:nvGraphicFramePr>
          <p:cNvPr id="14" name="Gráfico 13">
            <a:extLst>
              <a:ext uri="{FF2B5EF4-FFF2-40B4-BE49-F238E27FC236}">
                <a16:creationId xmlns:a16="http://schemas.microsoft.com/office/drawing/2014/main" id="{087E65C6-CD75-8041-9662-7E386DA8D711}"/>
              </a:ext>
            </a:extLst>
          </p:cNvPr>
          <p:cNvGraphicFramePr/>
          <p:nvPr>
            <p:extLst>
              <p:ext uri="{D42A27DB-BD31-4B8C-83A1-F6EECF244321}">
                <p14:modId xmlns:p14="http://schemas.microsoft.com/office/powerpoint/2010/main" val="3945813578"/>
              </p:ext>
            </p:extLst>
          </p:nvPr>
        </p:nvGraphicFramePr>
        <p:xfrm>
          <a:off x="509798" y="1584723"/>
          <a:ext cx="9309100" cy="4372757"/>
        </p:xfrm>
        <a:graphic>
          <a:graphicData uri="http://schemas.openxmlformats.org/drawingml/2006/chart">
            <c:chart xmlns:c="http://schemas.openxmlformats.org/drawingml/2006/chart" xmlns:r="http://schemas.openxmlformats.org/officeDocument/2006/relationships" r:id="rId5"/>
          </a:graphicData>
        </a:graphic>
      </p:graphicFrame>
      <p:pic>
        <p:nvPicPr>
          <p:cNvPr id="15" name="Imagen 14">
            <a:extLst>
              <a:ext uri="{FF2B5EF4-FFF2-40B4-BE49-F238E27FC236}">
                <a16:creationId xmlns:a16="http://schemas.microsoft.com/office/drawing/2014/main" id="{5F2C4264-1C36-49EB-A5D6-CF147152502C}"/>
              </a:ext>
            </a:extLst>
          </p:cNvPr>
          <p:cNvPicPr>
            <a:picLocks noChangeAspect="1"/>
          </p:cNvPicPr>
          <p:nvPr/>
        </p:nvPicPr>
        <p:blipFill rotWithShape="1">
          <a:blip r:embed="rId6">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19" name="CuadroTexto 18">
            <a:extLst>
              <a:ext uri="{FF2B5EF4-FFF2-40B4-BE49-F238E27FC236}">
                <a16:creationId xmlns:a16="http://schemas.microsoft.com/office/drawing/2014/main" id="{F01F0C17-80E0-41C2-8819-297701E1978C}"/>
              </a:ext>
            </a:extLst>
          </p:cNvPr>
          <p:cNvSpPr txBox="1"/>
          <p:nvPr/>
        </p:nvSpPr>
        <p:spPr>
          <a:xfrm>
            <a:off x="509798" y="6068410"/>
            <a:ext cx="4403846" cy="369332"/>
          </a:xfrm>
          <a:prstGeom prst="rect">
            <a:avLst/>
          </a:prstGeom>
          <a:noFill/>
        </p:spPr>
        <p:txBody>
          <a:bodyPr wrap="square" rtlCol="0">
            <a:spAutoFit/>
          </a:bodyPr>
          <a:lstStyle/>
          <a:p>
            <a:r>
              <a:rPr lang="es-419" sz="900" b="1" dirty="0">
                <a:solidFill>
                  <a:schemeClr val="accent6">
                    <a:lumMod val="75000"/>
                  </a:schemeClr>
                </a:solidFill>
              </a:rPr>
              <a:t>Las cifras en color verde = periodo del boletín Radar Covid-19 mayor a una semana</a:t>
            </a:r>
          </a:p>
          <a:p>
            <a:r>
              <a:rPr lang="es-419" sz="900" b="1" dirty="0"/>
              <a:t>Las cifras en color negro = periodo del boletín Radar Covid-19 semanal</a:t>
            </a:r>
          </a:p>
        </p:txBody>
      </p:sp>
      <p:sp>
        <p:nvSpPr>
          <p:cNvPr id="18" name="CuadroTexto 17">
            <a:extLst>
              <a:ext uri="{FF2B5EF4-FFF2-40B4-BE49-F238E27FC236}">
                <a16:creationId xmlns:a16="http://schemas.microsoft.com/office/drawing/2014/main" id="{677A1A63-F22D-4503-9EFC-42C071978F86}"/>
              </a:ext>
            </a:extLst>
          </p:cNvPr>
          <p:cNvSpPr txBox="1"/>
          <p:nvPr/>
        </p:nvSpPr>
        <p:spPr>
          <a:xfrm>
            <a:off x="5464054" y="6093696"/>
            <a:ext cx="4403846" cy="507831"/>
          </a:xfrm>
          <a:prstGeom prst="rect">
            <a:avLst/>
          </a:prstGeom>
          <a:noFill/>
        </p:spPr>
        <p:txBody>
          <a:bodyPr wrap="square" rtlCol="0">
            <a:spAutoFit/>
          </a:bodyPr>
          <a:lstStyle/>
          <a:p>
            <a:r>
              <a:rPr lang="es-419" sz="900" b="1" dirty="0"/>
              <a:t>Nota:  Al 7 de octubre el</a:t>
            </a:r>
            <a:r>
              <a:rPr lang="es-PE" sz="900" b="1" dirty="0"/>
              <a:t> MINSA disminuyó en 30 el número de NNA fallecidos, por ello se aprecia una disminución en los datos acumulados. El 31 dic se publicó la data del 29 de dic. en fallecidos.</a:t>
            </a:r>
            <a:endParaRPr lang="es-419" sz="900" b="1" dirty="0"/>
          </a:p>
        </p:txBody>
      </p:sp>
      <p:sp>
        <p:nvSpPr>
          <p:cNvPr id="16" name="CuadroTexto 15">
            <a:extLst>
              <a:ext uri="{FF2B5EF4-FFF2-40B4-BE49-F238E27FC236}">
                <a16:creationId xmlns:a16="http://schemas.microsoft.com/office/drawing/2014/main" id="{341B7C29-6334-441A-8277-923DEB5D1BC3}"/>
              </a:ext>
            </a:extLst>
          </p:cNvPr>
          <p:cNvSpPr txBox="1"/>
          <p:nvPr/>
        </p:nvSpPr>
        <p:spPr>
          <a:xfrm>
            <a:off x="78602" y="6740925"/>
            <a:ext cx="3121798" cy="400110"/>
          </a:xfrm>
          <a:prstGeom prst="rect">
            <a:avLst/>
          </a:prstGeom>
          <a:noFill/>
        </p:spPr>
        <p:txBody>
          <a:bodyPr wrap="square" rtlCol="0">
            <a:spAutoFit/>
          </a:bodyPr>
          <a:lstStyle/>
          <a:p>
            <a:r>
              <a:rPr lang="es-PE" sz="1000" i="1" dirty="0">
                <a:solidFill>
                  <a:schemeClr val="bg1"/>
                </a:solidFill>
                <a:latin typeface="Poppins" pitchFamily="2" charset="77"/>
                <a:cs typeface="Poppins" pitchFamily="2" charset="77"/>
              </a:rPr>
              <a:t>Radar COVID -19</a:t>
            </a:r>
          </a:p>
          <a:p>
            <a:r>
              <a:rPr lang="es-PE" sz="1000" i="1" dirty="0">
                <a:solidFill>
                  <a:schemeClr val="bg1"/>
                </a:solidFill>
                <a:latin typeface="Poppins" pitchFamily="2" charset="77"/>
                <a:cs typeface="Poppins" pitchFamily="2" charset="77"/>
              </a:rPr>
              <a:t>Número 78 – Del 24 al 30 dic. 2021</a:t>
            </a:r>
          </a:p>
        </p:txBody>
      </p:sp>
    </p:spTree>
    <p:extLst>
      <p:ext uri="{BB962C8B-B14F-4D97-AF65-F5344CB8AC3E}">
        <p14:creationId xmlns:p14="http://schemas.microsoft.com/office/powerpoint/2010/main" val="159265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26DD39A-F64B-5942-BB02-C5915C27B953}"/>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a:extLst>
              <a:ext uri="{FF2B5EF4-FFF2-40B4-BE49-F238E27FC236}">
                <a16:creationId xmlns:a16="http://schemas.microsoft.com/office/drawing/2014/main" id="{510F64BC-A2A5-A74B-93B9-8F4C16ED86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6" name="Imagen 5">
            <a:extLst>
              <a:ext uri="{FF2B5EF4-FFF2-40B4-BE49-F238E27FC236}">
                <a16:creationId xmlns:a16="http://schemas.microsoft.com/office/drawing/2014/main" id="{4BA751F8-5336-5745-835A-79589BC603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cxnSp>
        <p:nvCxnSpPr>
          <p:cNvPr id="8" name="Conector recto 7">
            <a:extLst>
              <a:ext uri="{FF2B5EF4-FFF2-40B4-BE49-F238E27FC236}">
                <a16:creationId xmlns:a16="http://schemas.microsoft.com/office/drawing/2014/main" id="{72E35295-4013-314C-A52A-47BE1300016F}"/>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68F7A7F1-58EA-3B4F-AE77-F3DDC27AA58E}"/>
              </a:ext>
            </a:extLst>
          </p:cNvPr>
          <p:cNvSpPr/>
          <p:nvPr/>
        </p:nvSpPr>
        <p:spPr>
          <a:xfrm>
            <a:off x="-25580" y="1360969"/>
            <a:ext cx="10439400" cy="5884553"/>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104894"/>
              </a:solidFill>
            </a:endParaRPr>
          </a:p>
        </p:txBody>
      </p:sp>
      <p:pic>
        <p:nvPicPr>
          <p:cNvPr id="11" name="Imagen 10">
            <a:extLst>
              <a:ext uri="{FF2B5EF4-FFF2-40B4-BE49-F238E27FC236}">
                <a16:creationId xmlns:a16="http://schemas.microsoft.com/office/drawing/2014/main" id="{6CC6D565-02D2-6241-8726-1A480093A0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600" y="1446164"/>
            <a:ext cx="9734550" cy="5149343"/>
          </a:xfrm>
          <a:prstGeom prst="rect">
            <a:avLst/>
          </a:prstGeom>
        </p:spPr>
      </p:pic>
      <p:graphicFrame>
        <p:nvGraphicFramePr>
          <p:cNvPr id="14" name="Gráfico 13">
            <a:extLst>
              <a:ext uri="{FF2B5EF4-FFF2-40B4-BE49-F238E27FC236}">
                <a16:creationId xmlns:a16="http://schemas.microsoft.com/office/drawing/2014/main" id="{087E65C6-CD75-8041-9662-7E386DA8D711}"/>
              </a:ext>
            </a:extLst>
          </p:cNvPr>
          <p:cNvGraphicFramePr/>
          <p:nvPr>
            <p:extLst>
              <p:ext uri="{D42A27DB-BD31-4B8C-83A1-F6EECF244321}">
                <p14:modId xmlns:p14="http://schemas.microsoft.com/office/powerpoint/2010/main" val="933659734"/>
              </p:ext>
            </p:extLst>
          </p:nvPr>
        </p:nvGraphicFramePr>
        <p:xfrm>
          <a:off x="509797" y="1485923"/>
          <a:ext cx="9368647" cy="4530122"/>
        </p:xfrm>
        <a:graphic>
          <a:graphicData uri="http://schemas.openxmlformats.org/drawingml/2006/chart">
            <c:chart xmlns:c="http://schemas.openxmlformats.org/drawingml/2006/chart" xmlns:r="http://schemas.openxmlformats.org/officeDocument/2006/relationships" r:id="rId6"/>
          </a:graphicData>
        </a:graphic>
      </p:graphicFrame>
      <p:sp>
        <p:nvSpPr>
          <p:cNvPr id="16" name="CuadroTexto 15">
            <a:extLst>
              <a:ext uri="{FF2B5EF4-FFF2-40B4-BE49-F238E27FC236}">
                <a16:creationId xmlns:a16="http://schemas.microsoft.com/office/drawing/2014/main" id="{BA1E8E17-150A-F34D-94E2-03BC6CAB0B28}"/>
              </a:ext>
            </a:extLst>
          </p:cNvPr>
          <p:cNvSpPr txBox="1"/>
          <p:nvPr/>
        </p:nvSpPr>
        <p:spPr>
          <a:xfrm>
            <a:off x="2763530" y="336510"/>
            <a:ext cx="5219317" cy="1015663"/>
          </a:xfrm>
          <a:prstGeom prst="rect">
            <a:avLst/>
          </a:prstGeom>
          <a:noFill/>
        </p:spPr>
        <p:txBody>
          <a:bodyPr wrap="square" rtlCol="0">
            <a:spAutoFit/>
          </a:bodyPr>
          <a:lstStyle/>
          <a:p>
            <a:r>
              <a:rPr lang="es-PE" sz="2000" b="1" dirty="0">
                <a:solidFill>
                  <a:schemeClr val="bg1"/>
                </a:solidFill>
                <a:latin typeface="Poppins" pitchFamily="2" charset="77"/>
                <a:cs typeface="Poppins" pitchFamily="2" charset="77"/>
              </a:rPr>
              <a:t>EVOLUCIÓN DE NUEVOS FALLECIDOS</a:t>
            </a:r>
          </a:p>
          <a:p>
            <a:r>
              <a:rPr lang="es-PE" sz="2000" b="1" dirty="0">
                <a:solidFill>
                  <a:schemeClr val="bg1"/>
                </a:solidFill>
                <a:latin typeface="Poppins" pitchFamily="2" charset="77"/>
                <a:cs typeface="Poppins" pitchFamily="2" charset="77"/>
              </a:rPr>
              <a:t>DE 0 A 17 AÑOS</a:t>
            </a:r>
          </a:p>
          <a:p>
            <a:r>
              <a:rPr lang="es-PE" sz="2000" b="1" dirty="0">
                <a:solidFill>
                  <a:schemeClr val="bg1"/>
                </a:solidFill>
                <a:latin typeface="Poppins" pitchFamily="2" charset="77"/>
                <a:cs typeface="Poppins" pitchFamily="2" charset="77"/>
              </a:rPr>
              <a:t>Gráfico 8</a:t>
            </a:r>
          </a:p>
        </p:txBody>
      </p:sp>
      <p:sp>
        <p:nvSpPr>
          <p:cNvPr id="17" name="CuadroTexto 16">
            <a:extLst>
              <a:ext uri="{FF2B5EF4-FFF2-40B4-BE49-F238E27FC236}">
                <a16:creationId xmlns:a16="http://schemas.microsoft.com/office/drawing/2014/main" id="{73B84E20-B852-A943-8DC7-89FF4B2BA16A}"/>
              </a:ext>
            </a:extLst>
          </p:cNvPr>
          <p:cNvSpPr txBox="1"/>
          <p:nvPr/>
        </p:nvSpPr>
        <p:spPr>
          <a:xfrm>
            <a:off x="9867900" y="6702015"/>
            <a:ext cx="325013" cy="215444"/>
          </a:xfrm>
          <a:prstGeom prst="rect">
            <a:avLst/>
          </a:prstGeom>
          <a:solidFill>
            <a:schemeClr val="bg1"/>
          </a:solidFill>
        </p:spPr>
        <p:txBody>
          <a:bodyPr wrap="square" rtlCol="0">
            <a:spAutoFit/>
          </a:bodyPr>
          <a:lstStyle/>
          <a:p>
            <a:pPr algn="ctr"/>
            <a:r>
              <a:rPr lang="es-PE" sz="800" b="1" dirty="0">
                <a:solidFill>
                  <a:schemeClr val="accent1">
                    <a:lumMod val="50000"/>
                  </a:schemeClr>
                </a:solidFill>
                <a:latin typeface="Poppins" pitchFamily="2" charset="77"/>
                <a:cs typeface="Poppins" pitchFamily="2" charset="77"/>
              </a:rPr>
              <a:t>19</a:t>
            </a:r>
          </a:p>
        </p:txBody>
      </p:sp>
      <p:pic>
        <p:nvPicPr>
          <p:cNvPr id="12" name="Imagen 11">
            <a:extLst>
              <a:ext uri="{FF2B5EF4-FFF2-40B4-BE49-F238E27FC236}">
                <a16:creationId xmlns:a16="http://schemas.microsoft.com/office/drawing/2014/main" id="{5F2C4264-1C36-49EB-A5D6-CF147152502C}"/>
              </a:ext>
            </a:extLst>
          </p:cNvPr>
          <p:cNvPicPr>
            <a:picLocks noChangeAspect="1"/>
          </p:cNvPicPr>
          <p:nvPr/>
        </p:nvPicPr>
        <p:blipFill rotWithShape="1">
          <a:blip r:embed="rId7">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19" name="CuadroTexto 18">
            <a:extLst>
              <a:ext uri="{FF2B5EF4-FFF2-40B4-BE49-F238E27FC236}">
                <a16:creationId xmlns:a16="http://schemas.microsoft.com/office/drawing/2014/main" id="{574FCC3A-69C6-49FC-A216-9F49D8ABBD4E}"/>
              </a:ext>
            </a:extLst>
          </p:cNvPr>
          <p:cNvSpPr txBox="1"/>
          <p:nvPr/>
        </p:nvSpPr>
        <p:spPr>
          <a:xfrm>
            <a:off x="509798" y="6068410"/>
            <a:ext cx="4403846" cy="369332"/>
          </a:xfrm>
          <a:prstGeom prst="rect">
            <a:avLst/>
          </a:prstGeom>
          <a:noFill/>
        </p:spPr>
        <p:txBody>
          <a:bodyPr wrap="square" rtlCol="0">
            <a:spAutoFit/>
          </a:bodyPr>
          <a:lstStyle/>
          <a:p>
            <a:r>
              <a:rPr lang="es-419" sz="900" b="1" dirty="0">
                <a:solidFill>
                  <a:schemeClr val="accent6">
                    <a:lumMod val="75000"/>
                  </a:schemeClr>
                </a:solidFill>
              </a:rPr>
              <a:t>Las cifras en color verde = periodo del boletín Radar Covid-19 mayor a una semana</a:t>
            </a:r>
          </a:p>
          <a:p>
            <a:r>
              <a:rPr lang="es-419" sz="900" b="1" dirty="0"/>
              <a:t>Las cifras en color negro = periodo del boletín Radar Covid-19 semanal</a:t>
            </a:r>
          </a:p>
        </p:txBody>
      </p:sp>
      <p:sp>
        <p:nvSpPr>
          <p:cNvPr id="21" name="CuadroTexto 20">
            <a:extLst>
              <a:ext uri="{FF2B5EF4-FFF2-40B4-BE49-F238E27FC236}">
                <a16:creationId xmlns:a16="http://schemas.microsoft.com/office/drawing/2014/main" id="{4678E97B-9E60-40CA-95FB-99F5B890A07F}"/>
              </a:ext>
            </a:extLst>
          </p:cNvPr>
          <p:cNvSpPr txBox="1"/>
          <p:nvPr/>
        </p:nvSpPr>
        <p:spPr>
          <a:xfrm>
            <a:off x="5067842" y="6050543"/>
            <a:ext cx="4810603" cy="230832"/>
          </a:xfrm>
          <a:prstGeom prst="rect">
            <a:avLst/>
          </a:prstGeom>
          <a:noFill/>
        </p:spPr>
        <p:txBody>
          <a:bodyPr wrap="square" rtlCol="0">
            <a:spAutoFit/>
          </a:bodyPr>
          <a:lstStyle/>
          <a:p>
            <a:r>
              <a:rPr lang="es-419" sz="900" b="1" dirty="0">
                <a:solidFill>
                  <a:srgbClr val="9E243C"/>
                </a:solidFill>
              </a:rPr>
              <a:t>* </a:t>
            </a:r>
            <a:r>
              <a:rPr lang="es-PE" sz="900" b="1" dirty="0">
                <a:solidFill>
                  <a:srgbClr val="9E243C"/>
                </a:solidFill>
              </a:rPr>
              <a:t>Se consideró solamente los casos que corresponden a este periodo</a:t>
            </a:r>
            <a:endParaRPr lang="es-419" sz="900" b="1" dirty="0">
              <a:solidFill>
                <a:srgbClr val="9E243C"/>
              </a:solidFill>
            </a:endParaRPr>
          </a:p>
        </p:txBody>
      </p:sp>
      <p:sp>
        <p:nvSpPr>
          <p:cNvPr id="15" name="CuadroTexto 14">
            <a:extLst>
              <a:ext uri="{FF2B5EF4-FFF2-40B4-BE49-F238E27FC236}">
                <a16:creationId xmlns:a16="http://schemas.microsoft.com/office/drawing/2014/main" id="{C8A70C79-4983-49CF-994E-7F8D24718287}"/>
              </a:ext>
            </a:extLst>
          </p:cNvPr>
          <p:cNvSpPr txBox="1"/>
          <p:nvPr/>
        </p:nvSpPr>
        <p:spPr>
          <a:xfrm>
            <a:off x="78602" y="6740925"/>
            <a:ext cx="3121798" cy="400110"/>
          </a:xfrm>
          <a:prstGeom prst="rect">
            <a:avLst/>
          </a:prstGeom>
          <a:noFill/>
        </p:spPr>
        <p:txBody>
          <a:bodyPr wrap="square" rtlCol="0">
            <a:spAutoFit/>
          </a:bodyPr>
          <a:lstStyle/>
          <a:p>
            <a:r>
              <a:rPr lang="es-PE" sz="1000" i="1" dirty="0">
                <a:solidFill>
                  <a:schemeClr val="bg1"/>
                </a:solidFill>
                <a:latin typeface="Poppins" pitchFamily="2" charset="77"/>
                <a:cs typeface="Poppins" pitchFamily="2" charset="77"/>
              </a:rPr>
              <a:t>Radar COVID -19</a:t>
            </a:r>
          </a:p>
          <a:p>
            <a:r>
              <a:rPr lang="es-PE" sz="1000" i="1" dirty="0">
                <a:solidFill>
                  <a:schemeClr val="bg1"/>
                </a:solidFill>
                <a:latin typeface="Poppins" pitchFamily="2" charset="77"/>
                <a:cs typeface="Poppins" pitchFamily="2" charset="77"/>
              </a:rPr>
              <a:t>Número 78 – Del 24 al 30 dic. 2021</a:t>
            </a:r>
          </a:p>
        </p:txBody>
      </p:sp>
      <p:sp>
        <p:nvSpPr>
          <p:cNvPr id="20" name="CuadroTexto 19">
            <a:extLst>
              <a:ext uri="{FF2B5EF4-FFF2-40B4-BE49-F238E27FC236}">
                <a16:creationId xmlns:a16="http://schemas.microsoft.com/office/drawing/2014/main" id="{D8DD3F76-08E6-4B6A-9A9A-0897FB818AB9}"/>
              </a:ext>
            </a:extLst>
          </p:cNvPr>
          <p:cNvSpPr txBox="1"/>
          <p:nvPr/>
        </p:nvSpPr>
        <p:spPr>
          <a:xfrm>
            <a:off x="5067842" y="6195690"/>
            <a:ext cx="4403846" cy="230832"/>
          </a:xfrm>
          <a:prstGeom prst="rect">
            <a:avLst/>
          </a:prstGeom>
          <a:noFill/>
        </p:spPr>
        <p:txBody>
          <a:bodyPr wrap="square" rtlCol="0">
            <a:spAutoFit/>
          </a:bodyPr>
          <a:lstStyle/>
          <a:p>
            <a:r>
              <a:rPr lang="es-419" sz="900" b="1" dirty="0"/>
              <a:t>Nota:  </a:t>
            </a:r>
            <a:r>
              <a:rPr lang="es-PE" sz="900" b="1" dirty="0"/>
              <a:t>El 31 dic se publicó la data del 29 de dic. en fallecidos.</a:t>
            </a:r>
            <a:endParaRPr lang="es-419" sz="900" b="1" dirty="0"/>
          </a:p>
        </p:txBody>
      </p:sp>
    </p:spTree>
    <p:extLst>
      <p:ext uri="{BB962C8B-B14F-4D97-AF65-F5344CB8AC3E}">
        <p14:creationId xmlns:p14="http://schemas.microsoft.com/office/powerpoint/2010/main" val="1514078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26DD39A-F64B-5942-BB02-C5915C27B953}"/>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a:extLst>
              <a:ext uri="{FF2B5EF4-FFF2-40B4-BE49-F238E27FC236}">
                <a16:creationId xmlns:a16="http://schemas.microsoft.com/office/drawing/2014/main" id="{510F64BC-A2A5-A74B-93B9-8F4C16ED86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6" name="Imagen 5">
            <a:extLst>
              <a:ext uri="{FF2B5EF4-FFF2-40B4-BE49-F238E27FC236}">
                <a16:creationId xmlns:a16="http://schemas.microsoft.com/office/drawing/2014/main" id="{4BA751F8-5336-5745-835A-79589BC603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cxnSp>
        <p:nvCxnSpPr>
          <p:cNvPr id="8" name="Conector recto 7">
            <a:extLst>
              <a:ext uri="{FF2B5EF4-FFF2-40B4-BE49-F238E27FC236}">
                <a16:creationId xmlns:a16="http://schemas.microsoft.com/office/drawing/2014/main" id="{72E35295-4013-314C-A52A-47BE1300016F}"/>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68F7A7F1-58EA-3B4F-AE77-F3DDC27AA58E}"/>
              </a:ext>
            </a:extLst>
          </p:cNvPr>
          <p:cNvSpPr/>
          <p:nvPr/>
        </p:nvSpPr>
        <p:spPr>
          <a:xfrm>
            <a:off x="0" y="1360969"/>
            <a:ext cx="10439400" cy="5884553"/>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104894"/>
              </a:solidFill>
            </a:endParaRPr>
          </a:p>
        </p:txBody>
      </p:sp>
      <p:sp>
        <p:nvSpPr>
          <p:cNvPr id="16" name="CuadroTexto 15">
            <a:extLst>
              <a:ext uri="{FF2B5EF4-FFF2-40B4-BE49-F238E27FC236}">
                <a16:creationId xmlns:a16="http://schemas.microsoft.com/office/drawing/2014/main" id="{BA1E8E17-150A-F34D-94E2-03BC6CAB0B28}"/>
              </a:ext>
            </a:extLst>
          </p:cNvPr>
          <p:cNvSpPr txBox="1"/>
          <p:nvPr/>
        </p:nvSpPr>
        <p:spPr>
          <a:xfrm>
            <a:off x="2763530" y="336510"/>
            <a:ext cx="5219317" cy="1015663"/>
          </a:xfrm>
          <a:prstGeom prst="rect">
            <a:avLst/>
          </a:prstGeom>
          <a:noFill/>
        </p:spPr>
        <p:txBody>
          <a:bodyPr wrap="square" rtlCol="0">
            <a:spAutoFit/>
          </a:bodyPr>
          <a:lstStyle/>
          <a:p>
            <a:r>
              <a:rPr lang="es-PE" sz="2000" b="1" dirty="0">
                <a:solidFill>
                  <a:schemeClr val="bg1"/>
                </a:solidFill>
                <a:latin typeface="Poppins" pitchFamily="2" charset="77"/>
                <a:cs typeface="Poppins" pitchFamily="2" charset="77"/>
              </a:rPr>
              <a:t>EVOLUCIÓN DE NUEVOS FALLECIDOS</a:t>
            </a:r>
          </a:p>
          <a:p>
            <a:r>
              <a:rPr lang="es-PE" sz="2000" b="1" dirty="0">
                <a:solidFill>
                  <a:schemeClr val="bg1"/>
                </a:solidFill>
                <a:latin typeface="Poppins" pitchFamily="2" charset="77"/>
                <a:cs typeface="Poppins" pitchFamily="2" charset="77"/>
              </a:rPr>
              <a:t>DE 0 A 17 AÑOS</a:t>
            </a:r>
          </a:p>
          <a:p>
            <a:r>
              <a:rPr lang="es-PE" sz="2000" b="1" dirty="0">
                <a:solidFill>
                  <a:schemeClr val="bg1"/>
                </a:solidFill>
                <a:latin typeface="Poppins" pitchFamily="2" charset="77"/>
                <a:cs typeface="Poppins" pitchFamily="2" charset="77"/>
              </a:rPr>
              <a:t>Gráfico 8</a:t>
            </a:r>
          </a:p>
        </p:txBody>
      </p:sp>
      <p:sp>
        <p:nvSpPr>
          <p:cNvPr id="17" name="CuadroTexto 16">
            <a:extLst>
              <a:ext uri="{FF2B5EF4-FFF2-40B4-BE49-F238E27FC236}">
                <a16:creationId xmlns:a16="http://schemas.microsoft.com/office/drawing/2014/main" id="{73B84E20-B852-A943-8DC7-89FF4B2BA16A}"/>
              </a:ext>
            </a:extLst>
          </p:cNvPr>
          <p:cNvSpPr txBox="1"/>
          <p:nvPr/>
        </p:nvSpPr>
        <p:spPr>
          <a:xfrm>
            <a:off x="9867900" y="6702015"/>
            <a:ext cx="325013" cy="215444"/>
          </a:xfrm>
          <a:prstGeom prst="rect">
            <a:avLst/>
          </a:prstGeom>
          <a:solidFill>
            <a:schemeClr val="bg1"/>
          </a:solidFill>
        </p:spPr>
        <p:txBody>
          <a:bodyPr wrap="square" rtlCol="0">
            <a:spAutoFit/>
          </a:bodyPr>
          <a:lstStyle/>
          <a:p>
            <a:pPr algn="ctr"/>
            <a:r>
              <a:rPr lang="es-PE" sz="800" b="1" dirty="0">
                <a:solidFill>
                  <a:schemeClr val="accent1">
                    <a:lumMod val="50000"/>
                  </a:schemeClr>
                </a:solidFill>
                <a:latin typeface="Poppins" pitchFamily="2" charset="77"/>
                <a:cs typeface="Poppins" pitchFamily="2" charset="77"/>
              </a:rPr>
              <a:t>19</a:t>
            </a:r>
          </a:p>
        </p:txBody>
      </p:sp>
      <p:pic>
        <p:nvPicPr>
          <p:cNvPr id="12" name="Imagen 11">
            <a:extLst>
              <a:ext uri="{FF2B5EF4-FFF2-40B4-BE49-F238E27FC236}">
                <a16:creationId xmlns:a16="http://schemas.microsoft.com/office/drawing/2014/main" id="{5F2C4264-1C36-49EB-A5D6-CF147152502C}"/>
              </a:ext>
            </a:extLst>
          </p:cNvPr>
          <p:cNvPicPr>
            <a:picLocks noChangeAspect="1"/>
          </p:cNvPicPr>
          <p:nvPr/>
        </p:nvPicPr>
        <p:blipFill rotWithShape="1">
          <a:blip r:embed="rId5">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15" name="CuadroTexto 14">
            <a:extLst>
              <a:ext uri="{FF2B5EF4-FFF2-40B4-BE49-F238E27FC236}">
                <a16:creationId xmlns:a16="http://schemas.microsoft.com/office/drawing/2014/main" id="{C8A70C79-4983-49CF-994E-7F8D24718287}"/>
              </a:ext>
            </a:extLst>
          </p:cNvPr>
          <p:cNvSpPr txBox="1"/>
          <p:nvPr/>
        </p:nvSpPr>
        <p:spPr>
          <a:xfrm>
            <a:off x="78602" y="6740925"/>
            <a:ext cx="3121798" cy="400110"/>
          </a:xfrm>
          <a:prstGeom prst="rect">
            <a:avLst/>
          </a:prstGeom>
          <a:noFill/>
        </p:spPr>
        <p:txBody>
          <a:bodyPr wrap="square" rtlCol="0">
            <a:spAutoFit/>
          </a:bodyPr>
          <a:lstStyle/>
          <a:p>
            <a:r>
              <a:rPr lang="es-PE" sz="1000" i="1" dirty="0">
                <a:solidFill>
                  <a:schemeClr val="bg1"/>
                </a:solidFill>
                <a:latin typeface="Poppins" pitchFamily="2" charset="77"/>
                <a:cs typeface="Poppins" pitchFamily="2" charset="77"/>
              </a:rPr>
              <a:t>Radar COVID -19</a:t>
            </a:r>
          </a:p>
          <a:p>
            <a:r>
              <a:rPr lang="es-PE" sz="1000" i="1" dirty="0">
                <a:solidFill>
                  <a:schemeClr val="bg1"/>
                </a:solidFill>
                <a:latin typeface="Poppins" pitchFamily="2" charset="77"/>
                <a:cs typeface="Poppins" pitchFamily="2" charset="77"/>
              </a:rPr>
              <a:t>Número 78 – Del 24 al 30 dic. 2021</a:t>
            </a:r>
          </a:p>
        </p:txBody>
      </p:sp>
      <p:pic>
        <p:nvPicPr>
          <p:cNvPr id="2" name="Imagen 1">
            <a:extLst>
              <a:ext uri="{FF2B5EF4-FFF2-40B4-BE49-F238E27FC236}">
                <a16:creationId xmlns:a16="http://schemas.microsoft.com/office/drawing/2014/main" id="{BA32BE3D-18AE-4BF0-BDEE-30026D7D271D}"/>
              </a:ext>
            </a:extLst>
          </p:cNvPr>
          <p:cNvPicPr>
            <a:picLocks noChangeAspect="1"/>
          </p:cNvPicPr>
          <p:nvPr/>
        </p:nvPicPr>
        <p:blipFill>
          <a:blip r:embed="rId6"/>
          <a:stretch>
            <a:fillRect/>
          </a:stretch>
        </p:blipFill>
        <p:spPr>
          <a:xfrm>
            <a:off x="356633" y="1446163"/>
            <a:ext cx="9714172" cy="5196411"/>
          </a:xfrm>
          <a:prstGeom prst="roundRect">
            <a:avLst>
              <a:gd name="adj" fmla="val 5215"/>
            </a:avLst>
          </a:prstGeom>
          <a:effectLst>
            <a:softEdge rad="0"/>
          </a:effectLst>
        </p:spPr>
      </p:pic>
    </p:spTree>
    <p:extLst>
      <p:ext uri="{BB962C8B-B14F-4D97-AF65-F5344CB8AC3E}">
        <p14:creationId xmlns:p14="http://schemas.microsoft.com/office/powerpoint/2010/main" val="3096508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4894"/>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8B3F7EA-F2C5-4D6B-8BC3-D70E2E2AD46B}"/>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14979A90-1C11-41C4-9C80-49EBA475A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8" name="Imagen 7">
            <a:extLst>
              <a:ext uri="{FF2B5EF4-FFF2-40B4-BE49-F238E27FC236}">
                <a16:creationId xmlns:a16="http://schemas.microsoft.com/office/drawing/2014/main" id="{DA445954-75C4-434A-9325-B17843558D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cxnSp>
        <p:nvCxnSpPr>
          <p:cNvPr id="9" name="Conector recto 8">
            <a:extLst>
              <a:ext uri="{FF2B5EF4-FFF2-40B4-BE49-F238E27FC236}">
                <a16:creationId xmlns:a16="http://schemas.microsoft.com/office/drawing/2014/main" id="{46510DA3-9C35-4598-96F4-88BB8899CEF9}"/>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1D305619-6339-4CC8-85C5-B1DD0DDA0C84}"/>
              </a:ext>
            </a:extLst>
          </p:cNvPr>
          <p:cNvSpPr txBox="1"/>
          <p:nvPr/>
        </p:nvSpPr>
        <p:spPr>
          <a:xfrm>
            <a:off x="9867900" y="6702015"/>
            <a:ext cx="325013" cy="215444"/>
          </a:xfrm>
          <a:prstGeom prst="rect">
            <a:avLst/>
          </a:prstGeom>
          <a:solidFill>
            <a:schemeClr val="bg1"/>
          </a:solidFill>
        </p:spPr>
        <p:txBody>
          <a:bodyPr wrap="square" rtlCol="0">
            <a:spAutoFit/>
          </a:bodyPr>
          <a:lstStyle/>
          <a:p>
            <a:pPr algn="ctr"/>
            <a:r>
              <a:rPr lang="es-PE" sz="800" b="1" dirty="0">
                <a:solidFill>
                  <a:schemeClr val="accent1">
                    <a:lumMod val="50000"/>
                  </a:schemeClr>
                </a:solidFill>
                <a:latin typeface="Poppins" pitchFamily="2" charset="77"/>
                <a:cs typeface="Poppins" pitchFamily="2" charset="77"/>
              </a:rPr>
              <a:t>20</a:t>
            </a:r>
          </a:p>
        </p:txBody>
      </p:sp>
      <p:pic>
        <p:nvPicPr>
          <p:cNvPr id="12" name="Imagen 11">
            <a:extLst>
              <a:ext uri="{FF2B5EF4-FFF2-40B4-BE49-F238E27FC236}">
                <a16:creationId xmlns:a16="http://schemas.microsoft.com/office/drawing/2014/main" id="{5F2C4264-1C36-49EB-A5D6-CF147152502C}"/>
              </a:ext>
            </a:extLst>
          </p:cNvPr>
          <p:cNvPicPr>
            <a:picLocks noChangeAspect="1"/>
          </p:cNvPicPr>
          <p:nvPr/>
        </p:nvPicPr>
        <p:blipFill rotWithShape="1">
          <a:blip r:embed="rId4">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10" name="CuadroTexto 9">
            <a:extLst>
              <a:ext uri="{FF2B5EF4-FFF2-40B4-BE49-F238E27FC236}">
                <a16:creationId xmlns:a16="http://schemas.microsoft.com/office/drawing/2014/main" id="{A24E3521-3050-4B09-AEE2-606B03EDEF14}"/>
              </a:ext>
            </a:extLst>
          </p:cNvPr>
          <p:cNvSpPr txBox="1"/>
          <p:nvPr/>
        </p:nvSpPr>
        <p:spPr>
          <a:xfrm>
            <a:off x="78602" y="6740925"/>
            <a:ext cx="3121798" cy="400110"/>
          </a:xfrm>
          <a:prstGeom prst="rect">
            <a:avLst/>
          </a:prstGeom>
          <a:noFill/>
        </p:spPr>
        <p:txBody>
          <a:bodyPr wrap="square" rtlCol="0">
            <a:spAutoFit/>
          </a:bodyPr>
          <a:lstStyle/>
          <a:p>
            <a:r>
              <a:rPr lang="es-PE" sz="1000" i="1" dirty="0">
                <a:solidFill>
                  <a:schemeClr val="bg1"/>
                </a:solidFill>
                <a:latin typeface="Poppins" pitchFamily="2" charset="77"/>
                <a:cs typeface="Poppins" pitchFamily="2" charset="77"/>
              </a:rPr>
              <a:t>Radar COVID -19</a:t>
            </a:r>
          </a:p>
          <a:p>
            <a:r>
              <a:rPr lang="es-PE" sz="1000" i="1" dirty="0">
                <a:solidFill>
                  <a:schemeClr val="bg1"/>
                </a:solidFill>
                <a:latin typeface="Poppins" pitchFamily="2" charset="77"/>
                <a:cs typeface="Poppins" pitchFamily="2" charset="77"/>
              </a:rPr>
              <a:t>Número 78 – Del 24 al 30 dic. 2021</a:t>
            </a:r>
          </a:p>
        </p:txBody>
      </p:sp>
      <p:pic>
        <p:nvPicPr>
          <p:cNvPr id="2" name="Imagen 1">
            <a:extLst>
              <a:ext uri="{FF2B5EF4-FFF2-40B4-BE49-F238E27FC236}">
                <a16:creationId xmlns:a16="http://schemas.microsoft.com/office/drawing/2014/main" id="{EB68264C-F014-40A1-8717-473E04149E2F}"/>
              </a:ext>
            </a:extLst>
          </p:cNvPr>
          <p:cNvPicPr>
            <a:picLocks noChangeAspect="1"/>
          </p:cNvPicPr>
          <p:nvPr/>
        </p:nvPicPr>
        <p:blipFill>
          <a:blip r:embed="rId5"/>
          <a:stretch>
            <a:fillRect/>
          </a:stretch>
        </p:blipFill>
        <p:spPr>
          <a:xfrm>
            <a:off x="1422105" y="1406925"/>
            <a:ext cx="7391400" cy="5334000"/>
          </a:xfrm>
          <a:prstGeom prst="rect">
            <a:avLst/>
          </a:prstGeom>
        </p:spPr>
      </p:pic>
    </p:spTree>
    <p:extLst>
      <p:ext uri="{BB962C8B-B14F-4D97-AF65-F5344CB8AC3E}">
        <p14:creationId xmlns:p14="http://schemas.microsoft.com/office/powerpoint/2010/main" val="2342576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2EC59E2-B1F5-8F48-9605-D1A288131E0D}"/>
              </a:ext>
            </a:extLst>
          </p:cNvPr>
          <p:cNvSpPr/>
          <p:nvPr/>
        </p:nvSpPr>
        <p:spPr>
          <a:xfrm>
            <a:off x="0" y="0"/>
            <a:ext cx="10439400" cy="6325386"/>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0DE74183-8B5C-A14E-B23C-8FABFE7154F6}"/>
              </a:ext>
            </a:extLst>
          </p:cNvPr>
          <p:cNvSpPr txBox="1"/>
          <p:nvPr/>
        </p:nvSpPr>
        <p:spPr>
          <a:xfrm>
            <a:off x="1161128" y="2266425"/>
            <a:ext cx="3642877" cy="30931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white"/>
                </a:solidFill>
                <a:effectLst/>
                <a:uLnTx/>
                <a:uFillTx/>
                <a:latin typeface="Poppins" pitchFamily="2" charset="77"/>
                <a:ea typeface="+mn-ea"/>
                <a:cs typeface="+mn-cs"/>
              </a:rPr>
              <a:t>Edición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rPr>
              <a:t>Carmen Barrantes    c.barrantes@terredeshommessuisse.ch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rPr>
              <a:t>Coordinadora de Comunicaciones para América Latina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white"/>
                </a:solidFill>
                <a:effectLst/>
                <a:uLnTx/>
                <a:uFillTx/>
                <a:latin typeface="Poppins" pitchFamily="2" charset="77"/>
                <a:ea typeface="+mn-ea"/>
                <a:cs typeface="+mn-cs"/>
              </a:rPr>
              <a:t>Asistente de Edición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rPr>
              <a:t>Liliana Carrillo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100" b="1" i="0" u="none" strike="noStrike" kern="1200" cap="none" spc="0" normalizeH="0" baseline="0" noProof="0" dirty="0">
              <a:ln>
                <a:noFill/>
              </a:ln>
              <a:solidFill>
                <a:prstClr val="white"/>
              </a:solidFill>
              <a:effectLst/>
              <a:uLnTx/>
              <a:uFillTx/>
              <a:latin typeface="Poppins"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white"/>
                </a:solidFill>
                <a:effectLst/>
                <a:uLnTx/>
                <a:uFillTx/>
                <a:latin typeface="Poppins" pitchFamily="2" charset="77"/>
                <a:ea typeface="+mn-ea"/>
                <a:cs typeface="+mn-cs"/>
              </a:rPr>
              <a:t>Procesamiento estadístico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rPr>
              <a:t>Ana Aliaga M.</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Daniel A. Carrión Nº 866 1° piso, Magdalena del Mar, Lima.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Teléfono: (+51) 01-463-1911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https://terredeshommessuisse.org.pe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https://www.facebook.com/tdhsperu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8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9" name="CuadroTexto 8">
            <a:extLst>
              <a:ext uri="{FF2B5EF4-FFF2-40B4-BE49-F238E27FC236}">
                <a16:creationId xmlns:a16="http://schemas.microsoft.com/office/drawing/2014/main" id="{934A4BD5-BEF2-C045-A037-984FA2CEEF8B}"/>
              </a:ext>
            </a:extLst>
          </p:cNvPr>
          <p:cNvSpPr txBox="1"/>
          <p:nvPr/>
        </p:nvSpPr>
        <p:spPr>
          <a:xfrm>
            <a:off x="5744299" y="2247443"/>
            <a:ext cx="3937819" cy="1244571"/>
          </a:xfrm>
          <a:prstGeom prst="rect">
            <a:avLst/>
          </a:prstGeom>
          <a:noFill/>
        </p:spPr>
        <p:txBody>
          <a:bodyPr wrap="square" rtlCol="0">
            <a:spAutoFit/>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es-PE"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Radar COVID – 19</a:t>
            </a:r>
          </a:p>
          <a:p>
            <a:pPr marL="0" marR="0" lvl="0" indent="0" algn="l" defTabSz="457200" rtl="0" eaLnBrk="1" fontAlgn="auto" latinLnBrk="0" hangingPunct="1">
              <a:lnSpc>
                <a:spcPts val="1500"/>
              </a:lnSpc>
              <a:spcBef>
                <a:spcPts val="0"/>
              </a:spcBef>
              <a:spcAft>
                <a:spcPts val="0"/>
              </a:spcAft>
              <a:buClrTx/>
              <a:buSzTx/>
              <a:buFontTx/>
              <a:buNone/>
              <a:tabLst/>
              <a:defRPr/>
            </a:pPr>
            <a:r>
              <a:rPr kumimoji="0" lang="es-PE"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Número 42</a:t>
            </a:r>
          </a:p>
          <a:p>
            <a:pPr marL="0" marR="0" lvl="0" indent="0" algn="l" defTabSz="457200" rtl="0" eaLnBrk="1" fontAlgn="auto" latinLnBrk="0" hangingPunct="1">
              <a:lnSpc>
                <a:spcPts val="1500"/>
              </a:lnSpc>
              <a:spcBef>
                <a:spcPts val="0"/>
              </a:spcBef>
              <a:spcAft>
                <a:spcPts val="0"/>
              </a:spcAft>
              <a:buClrTx/>
              <a:buSzTx/>
              <a:buFontTx/>
              <a:buNone/>
              <a:tabLst/>
              <a:defRPr/>
            </a:pPr>
            <a:r>
              <a:rPr kumimoji="0" lang="es-PE"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Del 28 de marzo – 03 de abril 2021</a:t>
            </a: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s-PE"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Información actualizada sobre cómo afecta la pandemia a las niñas, niños y adolescentes</a:t>
            </a:r>
          </a:p>
        </p:txBody>
      </p:sp>
      <p:pic>
        <p:nvPicPr>
          <p:cNvPr id="10" name="Imagen 9">
            <a:extLst>
              <a:ext uri="{FF2B5EF4-FFF2-40B4-BE49-F238E27FC236}">
                <a16:creationId xmlns:a16="http://schemas.microsoft.com/office/drawing/2014/main" id="{EA42D3CF-1BE1-AA4C-BE38-40E2A60C50F3}"/>
              </a:ext>
            </a:extLst>
          </p:cNvPr>
          <p:cNvPicPr>
            <a:picLocks noChangeAspect="1"/>
          </p:cNvPicPr>
          <p:nvPr/>
        </p:nvPicPr>
        <p:blipFill>
          <a:blip r:embed="rId2"/>
          <a:stretch>
            <a:fillRect/>
          </a:stretch>
        </p:blipFill>
        <p:spPr>
          <a:xfrm>
            <a:off x="859987" y="4587540"/>
            <a:ext cx="224037" cy="224037"/>
          </a:xfrm>
          <a:prstGeom prst="rect">
            <a:avLst/>
          </a:prstGeom>
        </p:spPr>
      </p:pic>
      <p:pic>
        <p:nvPicPr>
          <p:cNvPr id="11" name="Imagen 10">
            <a:extLst>
              <a:ext uri="{FF2B5EF4-FFF2-40B4-BE49-F238E27FC236}">
                <a16:creationId xmlns:a16="http://schemas.microsoft.com/office/drawing/2014/main" id="{C19AD908-8AE3-E645-96F9-207AB66EC22B}"/>
              </a:ext>
            </a:extLst>
          </p:cNvPr>
          <p:cNvPicPr>
            <a:picLocks noChangeAspect="1"/>
          </p:cNvPicPr>
          <p:nvPr/>
        </p:nvPicPr>
        <p:blipFill>
          <a:blip r:embed="rId3"/>
          <a:stretch>
            <a:fillRect/>
          </a:stretch>
        </p:blipFill>
        <p:spPr>
          <a:xfrm>
            <a:off x="869502" y="4123736"/>
            <a:ext cx="224038" cy="224038"/>
          </a:xfrm>
          <a:prstGeom prst="rect">
            <a:avLst/>
          </a:prstGeom>
        </p:spPr>
      </p:pic>
      <p:pic>
        <p:nvPicPr>
          <p:cNvPr id="12" name="Imagen 11">
            <a:extLst>
              <a:ext uri="{FF2B5EF4-FFF2-40B4-BE49-F238E27FC236}">
                <a16:creationId xmlns:a16="http://schemas.microsoft.com/office/drawing/2014/main" id="{1CF3BFEB-E814-664A-8274-CBF9C1B79126}"/>
              </a:ext>
            </a:extLst>
          </p:cNvPr>
          <p:cNvPicPr>
            <a:picLocks noChangeAspect="1"/>
          </p:cNvPicPr>
          <p:nvPr/>
        </p:nvPicPr>
        <p:blipFill>
          <a:blip r:embed="rId4"/>
          <a:stretch>
            <a:fillRect/>
          </a:stretch>
        </p:blipFill>
        <p:spPr>
          <a:xfrm>
            <a:off x="869501" y="4939743"/>
            <a:ext cx="223200" cy="223200"/>
          </a:xfrm>
          <a:prstGeom prst="rect">
            <a:avLst/>
          </a:prstGeom>
        </p:spPr>
      </p:pic>
      <p:pic>
        <p:nvPicPr>
          <p:cNvPr id="13" name="Imagen 12">
            <a:extLst>
              <a:ext uri="{FF2B5EF4-FFF2-40B4-BE49-F238E27FC236}">
                <a16:creationId xmlns:a16="http://schemas.microsoft.com/office/drawing/2014/main" id="{56420926-7D7E-9B42-8C18-78C29F00CEF2}"/>
              </a:ext>
            </a:extLst>
          </p:cNvPr>
          <p:cNvPicPr>
            <a:picLocks noChangeAspect="1"/>
          </p:cNvPicPr>
          <p:nvPr/>
        </p:nvPicPr>
        <p:blipFill>
          <a:blip r:embed="rId5"/>
          <a:stretch>
            <a:fillRect/>
          </a:stretch>
        </p:blipFill>
        <p:spPr>
          <a:xfrm>
            <a:off x="860491" y="5308491"/>
            <a:ext cx="225779" cy="223200"/>
          </a:xfrm>
          <a:prstGeom prst="rect">
            <a:avLst/>
          </a:prstGeom>
        </p:spPr>
      </p:pic>
      <p:pic>
        <p:nvPicPr>
          <p:cNvPr id="20" name="Imagen 19">
            <a:extLst>
              <a:ext uri="{FF2B5EF4-FFF2-40B4-BE49-F238E27FC236}">
                <a16:creationId xmlns:a16="http://schemas.microsoft.com/office/drawing/2014/main" id="{4F90CB3D-5440-1D40-8502-E6EE4274318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82738" y="6490464"/>
            <a:ext cx="1668901" cy="335699"/>
          </a:xfrm>
          <a:prstGeom prst="rect">
            <a:avLst/>
          </a:prstGeom>
        </p:spPr>
      </p:pic>
      <p:sp>
        <p:nvSpPr>
          <p:cNvPr id="16" name="Rectángulo 15">
            <a:extLst>
              <a:ext uri="{FF2B5EF4-FFF2-40B4-BE49-F238E27FC236}">
                <a16:creationId xmlns:a16="http://schemas.microsoft.com/office/drawing/2014/main" id="{12EC59E2-B1F5-8F48-9605-D1A288131E0D}"/>
              </a:ext>
            </a:extLst>
          </p:cNvPr>
          <p:cNvSpPr/>
          <p:nvPr/>
        </p:nvSpPr>
        <p:spPr>
          <a:xfrm>
            <a:off x="0" y="0"/>
            <a:ext cx="10439400" cy="6251510"/>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CuadroTexto 16">
            <a:extLst>
              <a:ext uri="{FF2B5EF4-FFF2-40B4-BE49-F238E27FC236}">
                <a16:creationId xmlns:a16="http://schemas.microsoft.com/office/drawing/2014/main" id="{0DE74183-8B5C-A14E-B23C-8FABFE7154F6}"/>
              </a:ext>
            </a:extLst>
          </p:cNvPr>
          <p:cNvSpPr txBox="1"/>
          <p:nvPr/>
        </p:nvSpPr>
        <p:spPr>
          <a:xfrm>
            <a:off x="1161128" y="2266425"/>
            <a:ext cx="3642877" cy="37702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white"/>
                </a:solidFill>
                <a:effectLst/>
                <a:uLnTx/>
                <a:uFillTx/>
                <a:latin typeface="Poppins" pitchFamily="2" charset="77"/>
                <a:ea typeface="+mn-ea"/>
                <a:cs typeface="+mn-cs"/>
              </a:rPr>
              <a:t>Edición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rPr>
              <a:t>Carmen Barrantes    c.barrantes@terredeshommessuisse.ch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rPr>
              <a:t>Coordinadora de Comunicaciones para América Latina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white"/>
                </a:solidFill>
                <a:effectLst/>
                <a:uLnTx/>
                <a:uFillTx/>
                <a:latin typeface="Poppins" pitchFamily="2" charset="77"/>
                <a:ea typeface="+mn-ea"/>
                <a:cs typeface="+mn-cs"/>
              </a:rPr>
              <a:t>Asistente de Edición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rPr>
              <a:t>Liliana Carrillo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rPr>
              <a:t>Henry Molina 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100" b="1" i="0" u="none" strike="noStrike" kern="1200" cap="none" spc="0" normalizeH="0" baseline="0" noProof="0" dirty="0">
              <a:ln>
                <a:noFill/>
              </a:ln>
              <a:solidFill>
                <a:prstClr val="white"/>
              </a:solidFill>
              <a:effectLst/>
              <a:uLnTx/>
              <a:uFillTx/>
              <a:latin typeface="Poppins"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white"/>
                </a:solidFill>
                <a:effectLst/>
                <a:uLnTx/>
                <a:uFillTx/>
                <a:latin typeface="Poppins" pitchFamily="2" charset="77"/>
                <a:ea typeface="+mn-ea"/>
                <a:cs typeface="+mn-cs"/>
              </a:rPr>
              <a:t>Procesamiento estadístico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mn-cs"/>
              </a:rPr>
              <a:t>Ana Aliaga M.</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Daniel A. Carrión Nº 866 1° piso, Magdalena del Mar, Lima.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Teléfono: (+51) 01-463-1911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https://terredeshommessuisse.org.pe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https://www.facebook.com/tdhsperu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8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18" name="CuadroTexto 17">
            <a:extLst>
              <a:ext uri="{FF2B5EF4-FFF2-40B4-BE49-F238E27FC236}">
                <a16:creationId xmlns:a16="http://schemas.microsoft.com/office/drawing/2014/main" id="{934A4BD5-BEF2-C045-A037-984FA2CEEF8B}"/>
              </a:ext>
            </a:extLst>
          </p:cNvPr>
          <p:cNvSpPr txBox="1"/>
          <p:nvPr/>
        </p:nvSpPr>
        <p:spPr>
          <a:xfrm>
            <a:off x="5744299" y="2247443"/>
            <a:ext cx="3937819" cy="1244571"/>
          </a:xfrm>
          <a:prstGeom prst="rect">
            <a:avLst/>
          </a:prstGeom>
          <a:noFill/>
        </p:spPr>
        <p:txBody>
          <a:bodyPr wrap="square" rtlCol="0">
            <a:spAutoFit/>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es-PE"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Radar COVID – 19</a:t>
            </a:r>
          </a:p>
          <a:p>
            <a:pPr marL="0" marR="0" lvl="0" indent="0" algn="l" defTabSz="457200" rtl="0" eaLnBrk="1" fontAlgn="auto" latinLnBrk="0" hangingPunct="1">
              <a:lnSpc>
                <a:spcPts val="1500"/>
              </a:lnSpc>
              <a:spcBef>
                <a:spcPts val="0"/>
              </a:spcBef>
              <a:spcAft>
                <a:spcPts val="0"/>
              </a:spcAft>
              <a:buClrTx/>
              <a:buSzTx/>
              <a:buFontTx/>
              <a:buNone/>
              <a:tabLst/>
              <a:defRPr/>
            </a:pPr>
            <a:r>
              <a:rPr kumimoji="0" lang="es-PE"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Número 78</a:t>
            </a:r>
          </a:p>
          <a:p>
            <a:pPr marL="0" marR="0" lvl="0" indent="0" algn="l" defTabSz="457200" rtl="0" eaLnBrk="1" fontAlgn="auto" latinLnBrk="0" hangingPunct="1">
              <a:lnSpc>
                <a:spcPts val="1500"/>
              </a:lnSpc>
              <a:spcBef>
                <a:spcPts val="0"/>
              </a:spcBef>
              <a:spcAft>
                <a:spcPts val="0"/>
              </a:spcAft>
              <a:buClrTx/>
              <a:buSzTx/>
              <a:buFontTx/>
              <a:buNone/>
              <a:tabLst/>
              <a:defRPr/>
            </a:pPr>
            <a:r>
              <a:rPr lang="es-PE" sz="1200" b="1" dirty="0">
                <a:solidFill>
                  <a:prstClr val="white"/>
                </a:solidFill>
                <a:latin typeface="Poppins" pitchFamily="2" charset="77"/>
                <a:cs typeface="Poppins" pitchFamily="2" charset="77"/>
              </a:rPr>
              <a:t>D</a:t>
            </a:r>
            <a:r>
              <a:rPr kumimoji="0" lang="es-PE"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el 24 al 30 diciembre 2021</a:t>
            </a: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s-PE" sz="1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Información actualizada sobre cómo afecta la pandemia a las niñas, niños y adolescentes</a:t>
            </a:r>
          </a:p>
        </p:txBody>
      </p:sp>
      <p:pic>
        <p:nvPicPr>
          <p:cNvPr id="19" name="Imagen 18">
            <a:extLst>
              <a:ext uri="{FF2B5EF4-FFF2-40B4-BE49-F238E27FC236}">
                <a16:creationId xmlns:a16="http://schemas.microsoft.com/office/drawing/2014/main" id="{EA42D3CF-1BE1-AA4C-BE38-40E2A60C50F3}"/>
              </a:ext>
            </a:extLst>
          </p:cNvPr>
          <p:cNvPicPr>
            <a:picLocks noChangeAspect="1"/>
          </p:cNvPicPr>
          <p:nvPr/>
        </p:nvPicPr>
        <p:blipFill>
          <a:blip r:embed="rId2"/>
          <a:stretch>
            <a:fillRect/>
          </a:stretch>
        </p:blipFill>
        <p:spPr>
          <a:xfrm>
            <a:off x="869502" y="4749513"/>
            <a:ext cx="224037" cy="224037"/>
          </a:xfrm>
          <a:prstGeom prst="rect">
            <a:avLst/>
          </a:prstGeom>
        </p:spPr>
      </p:pic>
      <p:pic>
        <p:nvPicPr>
          <p:cNvPr id="22" name="Imagen 21">
            <a:extLst>
              <a:ext uri="{FF2B5EF4-FFF2-40B4-BE49-F238E27FC236}">
                <a16:creationId xmlns:a16="http://schemas.microsoft.com/office/drawing/2014/main" id="{C19AD908-8AE3-E645-96F9-207AB66EC22B}"/>
              </a:ext>
            </a:extLst>
          </p:cNvPr>
          <p:cNvPicPr>
            <a:picLocks noChangeAspect="1"/>
          </p:cNvPicPr>
          <p:nvPr/>
        </p:nvPicPr>
        <p:blipFill>
          <a:blip r:embed="rId3"/>
          <a:stretch>
            <a:fillRect/>
          </a:stretch>
        </p:blipFill>
        <p:spPr>
          <a:xfrm>
            <a:off x="869501" y="4343491"/>
            <a:ext cx="224038" cy="224038"/>
          </a:xfrm>
          <a:prstGeom prst="rect">
            <a:avLst/>
          </a:prstGeom>
        </p:spPr>
      </p:pic>
      <p:pic>
        <p:nvPicPr>
          <p:cNvPr id="23" name="Imagen 22">
            <a:extLst>
              <a:ext uri="{FF2B5EF4-FFF2-40B4-BE49-F238E27FC236}">
                <a16:creationId xmlns:a16="http://schemas.microsoft.com/office/drawing/2014/main" id="{1CF3BFEB-E814-664A-8274-CBF9C1B79126}"/>
              </a:ext>
            </a:extLst>
          </p:cNvPr>
          <p:cNvPicPr>
            <a:picLocks noChangeAspect="1"/>
          </p:cNvPicPr>
          <p:nvPr/>
        </p:nvPicPr>
        <p:blipFill>
          <a:blip r:embed="rId4"/>
          <a:stretch>
            <a:fillRect/>
          </a:stretch>
        </p:blipFill>
        <p:spPr>
          <a:xfrm>
            <a:off x="869501" y="5117530"/>
            <a:ext cx="223200" cy="223200"/>
          </a:xfrm>
          <a:prstGeom prst="rect">
            <a:avLst/>
          </a:prstGeom>
        </p:spPr>
      </p:pic>
      <p:pic>
        <p:nvPicPr>
          <p:cNvPr id="24" name="Imagen 23">
            <a:extLst>
              <a:ext uri="{FF2B5EF4-FFF2-40B4-BE49-F238E27FC236}">
                <a16:creationId xmlns:a16="http://schemas.microsoft.com/office/drawing/2014/main" id="{56420926-7D7E-9B42-8C18-78C29F00CEF2}"/>
              </a:ext>
            </a:extLst>
          </p:cNvPr>
          <p:cNvPicPr>
            <a:picLocks noChangeAspect="1"/>
          </p:cNvPicPr>
          <p:nvPr/>
        </p:nvPicPr>
        <p:blipFill>
          <a:blip r:embed="rId5"/>
          <a:stretch>
            <a:fillRect/>
          </a:stretch>
        </p:blipFill>
        <p:spPr>
          <a:xfrm>
            <a:off x="860491" y="5476409"/>
            <a:ext cx="225779" cy="223200"/>
          </a:xfrm>
          <a:prstGeom prst="rect">
            <a:avLst/>
          </a:prstGeom>
        </p:spPr>
      </p:pic>
      <p:pic>
        <p:nvPicPr>
          <p:cNvPr id="25" name="Imagen 24">
            <a:extLst>
              <a:ext uri="{FF2B5EF4-FFF2-40B4-BE49-F238E27FC236}">
                <a16:creationId xmlns:a16="http://schemas.microsoft.com/office/drawing/2014/main" id="{4F90CB3D-5440-1D40-8502-E6EE4274318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82738" y="6490464"/>
            <a:ext cx="1668901" cy="335699"/>
          </a:xfrm>
          <a:prstGeom prst="rect">
            <a:avLst/>
          </a:prstGeom>
        </p:spPr>
      </p:pic>
      <p:pic>
        <p:nvPicPr>
          <p:cNvPr id="26" name="Imagen 25">
            <a:extLst>
              <a:ext uri="{FF2B5EF4-FFF2-40B4-BE49-F238E27FC236}">
                <a16:creationId xmlns:a16="http://schemas.microsoft.com/office/drawing/2014/main" id="{D9F7F209-D364-4C15-8047-46801599691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8002" y="6402930"/>
            <a:ext cx="1765299" cy="800448"/>
          </a:xfrm>
          <a:prstGeom prst="rect">
            <a:avLst/>
          </a:prstGeom>
        </p:spPr>
      </p:pic>
    </p:spTree>
    <p:extLst>
      <p:ext uri="{BB962C8B-B14F-4D97-AF65-F5344CB8AC3E}">
        <p14:creationId xmlns:p14="http://schemas.microsoft.com/office/powerpoint/2010/main" val="415733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88AA88E-04D1-0D4F-8E1D-AA187971A40F}"/>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a:extLst>
              <a:ext uri="{FF2B5EF4-FFF2-40B4-BE49-F238E27FC236}">
                <a16:creationId xmlns:a16="http://schemas.microsoft.com/office/drawing/2014/main" id="{875FB49E-1195-9046-B394-34F323192DB7}"/>
              </a:ext>
            </a:extLst>
          </p:cNvPr>
          <p:cNvSpPr/>
          <p:nvPr/>
        </p:nvSpPr>
        <p:spPr>
          <a:xfrm>
            <a:off x="0" y="1314760"/>
            <a:ext cx="10439400" cy="1619827"/>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a:extLst>
              <a:ext uri="{FF2B5EF4-FFF2-40B4-BE49-F238E27FC236}">
                <a16:creationId xmlns:a16="http://schemas.microsoft.com/office/drawing/2014/main" id="{390EB782-5916-424A-969C-376F59D71F21}"/>
              </a:ext>
            </a:extLst>
          </p:cNvPr>
          <p:cNvSpPr txBox="1"/>
          <p:nvPr/>
        </p:nvSpPr>
        <p:spPr>
          <a:xfrm>
            <a:off x="9961580" y="6702015"/>
            <a:ext cx="231333" cy="215444"/>
          </a:xfrm>
          <a:prstGeom prst="rect">
            <a:avLst/>
          </a:prstGeom>
          <a:solidFill>
            <a:srgbClr val="104894"/>
          </a:solidFill>
        </p:spPr>
        <p:txBody>
          <a:bodyPr wrap="square" rtlCol="0">
            <a:spAutoFit/>
          </a:bodyPr>
          <a:lstStyle/>
          <a:p>
            <a:pPr algn="r"/>
            <a:r>
              <a:rPr lang="es-PE" sz="800" b="1" dirty="0">
                <a:solidFill>
                  <a:schemeClr val="bg1"/>
                </a:solidFill>
                <a:latin typeface="Poppins" pitchFamily="2" charset="77"/>
                <a:cs typeface="Poppins" pitchFamily="2" charset="77"/>
              </a:rPr>
              <a:t>9</a:t>
            </a:r>
          </a:p>
        </p:txBody>
      </p:sp>
      <p:cxnSp>
        <p:nvCxnSpPr>
          <p:cNvPr id="15" name="Conector recto 14">
            <a:extLst>
              <a:ext uri="{FF2B5EF4-FFF2-40B4-BE49-F238E27FC236}">
                <a16:creationId xmlns:a16="http://schemas.microsoft.com/office/drawing/2014/main" id="{38A07A0E-26A1-2940-AD4C-BDA1A50CCF16}"/>
              </a:ext>
            </a:extLst>
          </p:cNvPr>
          <p:cNvCxnSpPr>
            <a:cxnSpLocks/>
          </p:cNvCxnSpPr>
          <p:nvPr/>
        </p:nvCxnSpPr>
        <p:spPr>
          <a:xfrm>
            <a:off x="2180027" y="6407968"/>
            <a:ext cx="728295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1F83016F-AF78-E54B-AFB3-F85BDA57B3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8" name="Imagen 7">
            <a:extLst>
              <a:ext uri="{FF2B5EF4-FFF2-40B4-BE49-F238E27FC236}">
                <a16:creationId xmlns:a16="http://schemas.microsoft.com/office/drawing/2014/main" id="{CC80808A-B14A-A849-84E5-30A0C7202A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sp>
        <p:nvSpPr>
          <p:cNvPr id="16" name="CuadroTexto 15">
            <a:extLst>
              <a:ext uri="{FF2B5EF4-FFF2-40B4-BE49-F238E27FC236}">
                <a16:creationId xmlns:a16="http://schemas.microsoft.com/office/drawing/2014/main" id="{668C1819-2E34-B24A-812E-4A0518AB4AFE}"/>
              </a:ext>
            </a:extLst>
          </p:cNvPr>
          <p:cNvSpPr txBox="1"/>
          <p:nvPr/>
        </p:nvSpPr>
        <p:spPr>
          <a:xfrm>
            <a:off x="2858533" y="341788"/>
            <a:ext cx="3388658" cy="707886"/>
          </a:xfrm>
          <a:prstGeom prst="rect">
            <a:avLst/>
          </a:prstGeom>
          <a:noFill/>
        </p:spPr>
        <p:txBody>
          <a:bodyPr wrap="square" rtlCol="0">
            <a:spAutoFit/>
          </a:bodyPr>
          <a:lstStyle/>
          <a:p>
            <a:r>
              <a:rPr lang="es-PE" sz="2000" b="1">
                <a:solidFill>
                  <a:schemeClr val="bg1"/>
                </a:solidFill>
                <a:latin typeface="Poppins" pitchFamily="2" charset="77"/>
                <a:cs typeface="Poppins" pitchFamily="2" charset="77"/>
              </a:rPr>
              <a:t>NIÑAS, NIÑOS</a:t>
            </a:r>
          </a:p>
          <a:p>
            <a:r>
              <a:rPr lang="es-PE" sz="2000" b="1">
                <a:solidFill>
                  <a:schemeClr val="bg1"/>
                </a:solidFill>
                <a:latin typeface="Poppins" pitchFamily="2" charset="77"/>
                <a:cs typeface="Poppins" pitchFamily="2" charset="77"/>
              </a:rPr>
              <a:t>Y ADOLESCENTES</a:t>
            </a:r>
          </a:p>
        </p:txBody>
      </p:sp>
      <p:cxnSp>
        <p:nvCxnSpPr>
          <p:cNvPr id="17" name="Conector recto 16">
            <a:extLst>
              <a:ext uri="{FF2B5EF4-FFF2-40B4-BE49-F238E27FC236}">
                <a16:creationId xmlns:a16="http://schemas.microsoft.com/office/drawing/2014/main" id="{085B2B0D-9017-2F42-A5D5-E8F793F37B59}"/>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1BAD05F2-3665-7C44-A594-7C892088654C}"/>
              </a:ext>
            </a:extLst>
          </p:cNvPr>
          <p:cNvSpPr txBox="1"/>
          <p:nvPr/>
        </p:nvSpPr>
        <p:spPr>
          <a:xfrm>
            <a:off x="3277055" y="3215362"/>
            <a:ext cx="3098869" cy="961802"/>
          </a:xfrm>
          <a:prstGeom prst="rect">
            <a:avLst/>
          </a:prstGeom>
          <a:noFill/>
        </p:spPr>
        <p:txBody>
          <a:bodyPr wrap="square" rtlCol="0">
            <a:spAutoFit/>
          </a:bodyPr>
          <a:lstStyle/>
          <a:p>
            <a:r>
              <a:rPr lang="es-PE" sz="1050" dirty="0">
                <a:solidFill>
                  <a:srgbClr val="104894"/>
                </a:solidFill>
                <a:latin typeface="Poppins" pitchFamily="2" charset="77"/>
                <a:cs typeface="Poppins" pitchFamily="2" charset="77"/>
              </a:rPr>
              <a:t>30 de diciembre del 2021</a:t>
            </a:r>
          </a:p>
          <a:p>
            <a:r>
              <a:rPr lang="es-PE" sz="1400" b="1" dirty="0">
                <a:solidFill>
                  <a:srgbClr val="104894"/>
                </a:solidFill>
                <a:latin typeface="Poppins" pitchFamily="2" charset="77"/>
                <a:cs typeface="Poppins" pitchFamily="2" charset="77"/>
              </a:rPr>
              <a:t>NIÑAS, NIÑOS Y ADOLESCENTES</a:t>
            </a:r>
          </a:p>
          <a:p>
            <a:r>
              <a:rPr lang="es-PE" sz="1600" b="1" dirty="0">
                <a:solidFill>
                  <a:srgbClr val="9F243A"/>
                </a:solidFill>
                <a:latin typeface="Poppins" pitchFamily="2" charset="77"/>
                <a:cs typeface="Poppins" pitchFamily="2" charset="77"/>
              </a:rPr>
              <a:t>TOTAL DE CONTAGIADOS: 140,211</a:t>
            </a:r>
          </a:p>
        </p:txBody>
      </p:sp>
      <p:sp>
        <p:nvSpPr>
          <p:cNvPr id="25" name="CuadroTexto 24">
            <a:extLst>
              <a:ext uri="{FF2B5EF4-FFF2-40B4-BE49-F238E27FC236}">
                <a16:creationId xmlns:a16="http://schemas.microsoft.com/office/drawing/2014/main" id="{F1DA0BEE-021F-0A4A-882C-4C4C42F73A98}"/>
              </a:ext>
            </a:extLst>
          </p:cNvPr>
          <p:cNvSpPr txBox="1"/>
          <p:nvPr/>
        </p:nvSpPr>
        <p:spPr>
          <a:xfrm>
            <a:off x="4826490" y="4270680"/>
            <a:ext cx="1420701" cy="738664"/>
          </a:xfrm>
          <a:prstGeom prst="rect">
            <a:avLst/>
          </a:prstGeom>
          <a:noFill/>
        </p:spPr>
        <p:txBody>
          <a:bodyPr wrap="square" rtlCol="0">
            <a:spAutoFit/>
          </a:bodyPr>
          <a:lstStyle/>
          <a:p>
            <a:r>
              <a:rPr lang="es-PE" sz="1400" b="1" dirty="0">
                <a:solidFill>
                  <a:srgbClr val="104894"/>
                </a:solidFill>
                <a:latin typeface="Poppins" pitchFamily="2" charset="77"/>
                <a:cs typeface="Poppins" pitchFamily="2" charset="77"/>
              </a:rPr>
              <a:t>De 0 a </a:t>
            </a:r>
            <a:r>
              <a:rPr lang="es-PE" sz="1400" b="1" dirty="0">
                <a:solidFill>
                  <a:srgbClr val="104894"/>
                </a:solidFill>
                <a:latin typeface="Poppins" pitchFamily="2" charset="77"/>
              </a:rPr>
              <a:t>5 años: </a:t>
            </a:r>
          </a:p>
          <a:p>
            <a:r>
              <a:rPr lang="es-PE" sz="1400" b="1" dirty="0">
                <a:solidFill>
                  <a:srgbClr val="104894"/>
                </a:solidFill>
                <a:latin typeface="Poppins" pitchFamily="2" charset="77"/>
              </a:rPr>
              <a:t>30,899</a:t>
            </a:r>
          </a:p>
        </p:txBody>
      </p:sp>
      <p:sp>
        <p:nvSpPr>
          <p:cNvPr id="26" name="CuadroTexto 25">
            <a:extLst>
              <a:ext uri="{FF2B5EF4-FFF2-40B4-BE49-F238E27FC236}">
                <a16:creationId xmlns:a16="http://schemas.microsoft.com/office/drawing/2014/main" id="{EC10BE17-584C-C548-B0C6-834284E30F93}"/>
              </a:ext>
            </a:extLst>
          </p:cNvPr>
          <p:cNvSpPr txBox="1"/>
          <p:nvPr/>
        </p:nvSpPr>
        <p:spPr>
          <a:xfrm>
            <a:off x="8081494" y="4644584"/>
            <a:ext cx="1605831" cy="523220"/>
          </a:xfrm>
          <a:prstGeom prst="rect">
            <a:avLst/>
          </a:prstGeom>
          <a:noFill/>
        </p:spPr>
        <p:txBody>
          <a:bodyPr wrap="square" rtlCol="0">
            <a:spAutoFit/>
          </a:bodyPr>
          <a:lstStyle/>
          <a:p>
            <a:r>
              <a:rPr lang="es-PE" sz="1400" b="1" dirty="0">
                <a:solidFill>
                  <a:srgbClr val="9D143C"/>
                </a:solidFill>
                <a:latin typeface="Poppins" pitchFamily="2" charset="77"/>
                <a:cs typeface="Poppins" pitchFamily="2" charset="77"/>
              </a:rPr>
              <a:t>De 12 a 17 años: </a:t>
            </a:r>
          </a:p>
          <a:p>
            <a:r>
              <a:rPr lang="es-PE" sz="1400" b="1" dirty="0">
                <a:solidFill>
                  <a:srgbClr val="9D143C"/>
                </a:solidFill>
                <a:latin typeface="Poppins" pitchFamily="2" charset="77"/>
                <a:cs typeface="Poppins" pitchFamily="2" charset="77"/>
              </a:rPr>
              <a:t>72,708</a:t>
            </a:r>
            <a:endParaRPr lang="es-PE" sz="2400" b="1" dirty="0">
              <a:solidFill>
                <a:srgbClr val="9D143C"/>
              </a:solidFill>
              <a:latin typeface="Poppins" pitchFamily="2" charset="77"/>
              <a:cs typeface="Poppins" pitchFamily="2" charset="77"/>
            </a:endParaRPr>
          </a:p>
        </p:txBody>
      </p:sp>
      <p:sp>
        <p:nvSpPr>
          <p:cNvPr id="27" name="CuadroTexto 26">
            <a:extLst>
              <a:ext uri="{FF2B5EF4-FFF2-40B4-BE49-F238E27FC236}">
                <a16:creationId xmlns:a16="http://schemas.microsoft.com/office/drawing/2014/main" id="{4C9C2E0A-15A5-DB46-BB97-93D2FC56D020}"/>
              </a:ext>
            </a:extLst>
          </p:cNvPr>
          <p:cNvSpPr txBox="1"/>
          <p:nvPr/>
        </p:nvSpPr>
        <p:spPr>
          <a:xfrm>
            <a:off x="4797559" y="5628229"/>
            <a:ext cx="1690770" cy="523220"/>
          </a:xfrm>
          <a:prstGeom prst="rect">
            <a:avLst/>
          </a:prstGeom>
          <a:noFill/>
        </p:spPr>
        <p:txBody>
          <a:bodyPr wrap="square" rtlCol="0">
            <a:spAutoFit/>
          </a:bodyPr>
          <a:lstStyle/>
          <a:p>
            <a:r>
              <a:rPr lang="es-PE" sz="1400" b="1" dirty="0">
                <a:solidFill>
                  <a:srgbClr val="E9A95C"/>
                </a:solidFill>
                <a:latin typeface="Poppins" pitchFamily="2" charset="77"/>
                <a:cs typeface="Poppins" pitchFamily="2" charset="77"/>
              </a:rPr>
              <a:t>De 6 a 11 años: </a:t>
            </a:r>
          </a:p>
          <a:p>
            <a:r>
              <a:rPr lang="es-PE" sz="1400" b="1" dirty="0">
                <a:solidFill>
                  <a:srgbClr val="E9A95C"/>
                </a:solidFill>
                <a:latin typeface="Poppins" pitchFamily="2" charset="77"/>
                <a:cs typeface="Poppins" pitchFamily="2" charset="77"/>
              </a:rPr>
              <a:t>36,604</a:t>
            </a:r>
            <a:endParaRPr lang="es-PE" sz="2400" b="1" dirty="0">
              <a:solidFill>
                <a:srgbClr val="E9A95C"/>
              </a:solidFill>
              <a:latin typeface="Poppins" pitchFamily="2" charset="77"/>
              <a:cs typeface="Poppins" pitchFamily="2" charset="77"/>
            </a:endParaRPr>
          </a:p>
        </p:txBody>
      </p:sp>
      <p:graphicFrame>
        <p:nvGraphicFramePr>
          <p:cNvPr id="10" name="Gráfico 9">
            <a:extLst>
              <a:ext uri="{FF2B5EF4-FFF2-40B4-BE49-F238E27FC236}">
                <a16:creationId xmlns:a16="http://schemas.microsoft.com/office/drawing/2014/main" id="{996F6B22-228D-E848-AD45-9D9B3BDE32D4}"/>
              </a:ext>
            </a:extLst>
          </p:cNvPr>
          <p:cNvGraphicFramePr>
            <a:graphicFrameLocks noChangeAspect="1"/>
          </p:cNvGraphicFramePr>
          <p:nvPr>
            <p:extLst>
              <p:ext uri="{D42A27DB-BD31-4B8C-83A1-F6EECF244321}">
                <p14:modId xmlns:p14="http://schemas.microsoft.com/office/powerpoint/2010/main" val="3778298096"/>
              </p:ext>
            </p:extLst>
          </p:nvPr>
        </p:nvGraphicFramePr>
        <p:xfrm>
          <a:off x="5682540" y="3743968"/>
          <a:ext cx="2664000" cy="2664000"/>
        </p:xfrm>
        <a:graphic>
          <a:graphicData uri="http://schemas.openxmlformats.org/drawingml/2006/chart">
            <c:chart xmlns:c="http://schemas.openxmlformats.org/drawingml/2006/chart" xmlns:r="http://schemas.openxmlformats.org/officeDocument/2006/relationships" r:id="rId4"/>
          </a:graphicData>
        </a:graphic>
      </p:graphicFrame>
      <p:pic>
        <p:nvPicPr>
          <p:cNvPr id="23" name="Imagen 22" descr="Imagen que contiene dibujo, juguete, muñeca, lego&#10;&#10;Descripción generada automáticamente">
            <a:extLst>
              <a:ext uri="{FF2B5EF4-FFF2-40B4-BE49-F238E27FC236}">
                <a16:creationId xmlns:a16="http://schemas.microsoft.com/office/drawing/2014/main" id="{6D1026B4-C505-DD49-A889-E1A5BE974B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20268"/>
            <a:ext cx="3273561" cy="5376863"/>
          </a:xfrm>
          <a:prstGeom prst="rect">
            <a:avLst/>
          </a:prstGeom>
        </p:spPr>
      </p:pic>
      <p:sp>
        <p:nvSpPr>
          <p:cNvPr id="24" name="CuadroTexto 23">
            <a:extLst>
              <a:ext uri="{FF2B5EF4-FFF2-40B4-BE49-F238E27FC236}">
                <a16:creationId xmlns:a16="http://schemas.microsoft.com/office/drawing/2014/main" id="{B6446D95-5181-B745-AC79-261B1D56D5D1}"/>
              </a:ext>
            </a:extLst>
          </p:cNvPr>
          <p:cNvSpPr txBox="1"/>
          <p:nvPr/>
        </p:nvSpPr>
        <p:spPr>
          <a:xfrm>
            <a:off x="2633870" y="1367616"/>
            <a:ext cx="3024245" cy="1231106"/>
          </a:xfrm>
          <a:prstGeom prst="rect">
            <a:avLst/>
          </a:prstGeom>
          <a:noFill/>
        </p:spPr>
        <p:txBody>
          <a:bodyPr wrap="square" rtlCol="0">
            <a:spAutoFit/>
          </a:bodyPr>
          <a:lstStyle/>
          <a:p>
            <a:r>
              <a:rPr lang="es-PE" sz="1400" b="1" dirty="0">
                <a:solidFill>
                  <a:schemeClr val="bg1"/>
                </a:solidFill>
                <a:latin typeface="Poppins" pitchFamily="2" charset="77"/>
                <a:cs typeface="Poppins" pitchFamily="2" charset="77"/>
              </a:rPr>
              <a:t>Actualización al 30 de diciembre 2021</a:t>
            </a:r>
          </a:p>
          <a:p>
            <a:endParaRPr lang="es-PE" sz="1600" b="1" dirty="0">
              <a:solidFill>
                <a:schemeClr val="bg1"/>
              </a:solidFill>
              <a:latin typeface="Poppins" pitchFamily="2" charset="77"/>
              <a:cs typeface="Poppins" pitchFamily="2" charset="77"/>
            </a:endParaRPr>
          </a:p>
          <a:p>
            <a:r>
              <a:rPr lang="es-PE" sz="1600" b="1" dirty="0">
                <a:solidFill>
                  <a:schemeClr val="bg1"/>
                </a:solidFill>
                <a:latin typeface="Poppins" pitchFamily="2" charset="77"/>
                <a:cs typeface="Poppins" pitchFamily="2" charset="77"/>
              </a:rPr>
              <a:t>Gráfico 1</a:t>
            </a:r>
          </a:p>
          <a:p>
            <a:r>
              <a:rPr lang="es-PE" sz="1400" b="1" dirty="0">
                <a:solidFill>
                  <a:schemeClr val="bg1"/>
                </a:solidFill>
                <a:latin typeface="Poppins" pitchFamily="2" charset="77"/>
                <a:cs typeface="Poppins" pitchFamily="2" charset="77"/>
              </a:rPr>
              <a:t>Acumulado de contagios</a:t>
            </a:r>
          </a:p>
        </p:txBody>
      </p:sp>
      <p:pic>
        <p:nvPicPr>
          <p:cNvPr id="35" name="Imagen 34">
            <a:extLst>
              <a:ext uri="{FF2B5EF4-FFF2-40B4-BE49-F238E27FC236}">
                <a16:creationId xmlns:a16="http://schemas.microsoft.com/office/drawing/2014/main" id="{DFC82A02-F827-1D44-84A7-2D5DD1A55F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58117" y="1508582"/>
            <a:ext cx="4324350" cy="1148825"/>
          </a:xfrm>
          <a:prstGeom prst="rect">
            <a:avLst/>
          </a:prstGeom>
        </p:spPr>
      </p:pic>
      <p:graphicFrame>
        <p:nvGraphicFramePr>
          <p:cNvPr id="36" name="Tabla 5">
            <a:extLst>
              <a:ext uri="{FF2B5EF4-FFF2-40B4-BE49-F238E27FC236}">
                <a16:creationId xmlns:a16="http://schemas.microsoft.com/office/drawing/2014/main" id="{D5B4C65B-30DA-4340-81DA-2C5F24E25799}"/>
              </a:ext>
            </a:extLst>
          </p:cNvPr>
          <p:cNvGraphicFramePr>
            <a:graphicFrameLocks noGrp="1"/>
          </p:cNvGraphicFramePr>
          <p:nvPr>
            <p:extLst>
              <p:ext uri="{D42A27DB-BD31-4B8C-83A1-F6EECF244321}">
                <p14:modId xmlns:p14="http://schemas.microsoft.com/office/powerpoint/2010/main" val="2620923004"/>
              </p:ext>
            </p:extLst>
          </p:nvPr>
        </p:nvGraphicFramePr>
        <p:xfrm>
          <a:off x="5658115" y="1595488"/>
          <a:ext cx="4324352" cy="477359"/>
        </p:xfrm>
        <a:graphic>
          <a:graphicData uri="http://schemas.openxmlformats.org/drawingml/2006/table">
            <a:tbl>
              <a:tblPr firstRow="1" bandRow="1">
                <a:tableStyleId>{5C22544A-7EE6-4342-B048-85BDC9FD1C3A}</a:tableStyleId>
              </a:tblPr>
              <a:tblGrid>
                <a:gridCol w="1081088">
                  <a:extLst>
                    <a:ext uri="{9D8B030D-6E8A-4147-A177-3AD203B41FA5}">
                      <a16:colId xmlns:a16="http://schemas.microsoft.com/office/drawing/2014/main" val="1236016394"/>
                    </a:ext>
                  </a:extLst>
                </a:gridCol>
                <a:gridCol w="1081088">
                  <a:extLst>
                    <a:ext uri="{9D8B030D-6E8A-4147-A177-3AD203B41FA5}">
                      <a16:colId xmlns:a16="http://schemas.microsoft.com/office/drawing/2014/main" val="3423314031"/>
                    </a:ext>
                  </a:extLst>
                </a:gridCol>
                <a:gridCol w="1081088">
                  <a:extLst>
                    <a:ext uri="{9D8B030D-6E8A-4147-A177-3AD203B41FA5}">
                      <a16:colId xmlns:a16="http://schemas.microsoft.com/office/drawing/2014/main" val="66170925"/>
                    </a:ext>
                  </a:extLst>
                </a:gridCol>
                <a:gridCol w="1081088">
                  <a:extLst>
                    <a:ext uri="{9D8B030D-6E8A-4147-A177-3AD203B41FA5}">
                      <a16:colId xmlns:a16="http://schemas.microsoft.com/office/drawing/2014/main" val="439685741"/>
                    </a:ext>
                  </a:extLst>
                </a:gridCol>
              </a:tblGrid>
              <a:tr h="477359">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900" b="1" dirty="0">
                          <a:solidFill>
                            <a:schemeClr val="bg1"/>
                          </a:solidFill>
                          <a:latin typeface="Poppins" pitchFamily="2" charset="77"/>
                          <a:cs typeface="Poppins" pitchFamily="2" charset="77"/>
                        </a:rPr>
                        <a:t>TOTAL CONTAGIADOS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dirty="0">
                          <a:solidFill>
                            <a:schemeClr val="bg1"/>
                          </a:solidFill>
                          <a:latin typeface="Poppins" pitchFamily="2" charset="77"/>
                          <a:cs typeface="Poppins" pitchFamily="2" charset="77"/>
                        </a:rPr>
                        <a:t>TOTAL FALLECIDOS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dirty="0">
                          <a:solidFill>
                            <a:schemeClr val="bg1"/>
                          </a:solidFill>
                          <a:latin typeface="Poppins" pitchFamily="2" charset="77"/>
                          <a:cs typeface="Poppins" pitchFamily="2" charset="77"/>
                        </a:rPr>
                        <a:t>NNA</a:t>
                      </a:r>
                    </a:p>
                    <a:p>
                      <a:pPr algn="ctr"/>
                      <a:r>
                        <a:rPr lang="es-PE" sz="900" b="1" dirty="0">
                          <a:solidFill>
                            <a:schemeClr val="bg1"/>
                          </a:solidFill>
                          <a:latin typeface="Poppins" pitchFamily="2" charset="77"/>
                          <a:cs typeface="Poppins" pitchFamily="2" charset="77"/>
                        </a:rPr>
                        <a:t>CONTAGIADOS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dirty="0">
                          <a:solidFill>
                            <a:schemeClr val="bg1"/>
                          </a:solidFill>
                          <a:latin typeface="Poppins" pitchFamily="2" charset="77"/>
                          <a:cs typeface="Poppins" pitchFamily="2" charset="77"/>
                        </a:rPr>
                        <a:t>NNA</a:t>
                      </a:r>
                    </a:p>
                    <a:p>
                      <a:pPr algn="ctr"/>
                      <a:r>
                        <a:rPr lang="es-PE" sz="900" b="1" dirty="0">
                          <a:solidFill>
                            <a:schemeClr val="bg1"/>
                          </a:solidFill>
                          <a:latin typeface="Poppins" pitchFamily="2" charset="77"/>
                          <a:cs typeface="Poppins" pitchFamily="2" charset="77"/>
                        </a:rPr>
                        <a:t>FALLECIDOS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608287"/>
                  </a:ext>
                </a:extLst>
              </a:tr>
            </a:tbl>
          </a:graphicData>
        </a:graphic>
      </p:graphicFrame>
      <p:graphicFrame>
        <p:nvGraphicFramePr>
          <p:cNvPr id="37" name="Tabla 5">
            <a:extLst>
              <a:ext uri="{FF2B5EF4-FFF2-40B4-BE49-F238E27FC236}">
                <a16:creationId xmlns:a16="http://schemas.microsoft.com/office/drawing/2014/main" id="{F7FD0A99-03BA-DA43-8893-9E137D02F176}"/>
              </a:ext>
            </a:extLst>
          </p:cNvPr>
          <p:cNvGraphicFramePr>
            <a:graphicFrameLocks noGrp="1"/>
          </p:cNvGraphicFramePr>
          <p:nvPr>
            <p:extLst>
              <p:ext uri="{D42A27DB-BD31-4B8C-83A1-F6EECF244321}">
                <p14:modId xmlns:p14="http://schemas.microsoft.com/office/powerpoint/2010/main" val="2939668793"/>
              </p:ext>
            </p:extLst>
          </p:nvPr>
        </p:nvGraphicFramePr>
        <p:xfrm>
          <a:off x="5682539" y="2220460"/>
          <a:ext cx="4324348" cy="353775"/>
        </p:xfrm>
        <a:graphic>
          <a:graphicData uri="http://schemas.openxmlformats.org/drawingml/2006/table">
            <a:tbl>
              <a:tblPr firstRow="1" bandRow="1">
                <a:tableStyleId>{5C22544A-7EE6-4342-B048-85BDC9FD1C3A}</a:tableStyleId>
              </a:tblPr>
              <a:tblGrid>
                <a:gridCol w="1081087">
                  <a:extLst>
                    <a:ext uri="{9D8B030D-6E8A-4147-A177-3AD203B41FA5}">
                      <a16:colId xmlns:a16="http://schemas.microsoft.com/office/drawing/2014/main" val="1236016394"/>
                    </a:ext>
                  </a:extLst>
                </a:gridCol>
                <a:gridCol w="1081087">
                  <a:extLst>
                    <a:ext uri="{9D8B030D-6E8A-4147-A177-3AD203B41FA5}">
                      <a16:colId xmlns:a16="http://schemas.microsoft.com/office/drawing/2014/main" val="3423314031"/>
                    </a:ext>
                  </a:extLst>
                </a:gridCol>
                <a:gridCol w="1081087">
                  <a:extLst>
                    <a:ext uri="{9D8B030D-6E8A-4147-A177-3AD203B41FA5}">
                      <a16:colId xmlns:a16="http://schemas.microsoft.com/office/drawing/2014/main" val="66170925"/>
                    </a:ext>
                  </a:extLst>
                </a:gridCol>
                <a:gridCol w="1081087">
                  <a:extLst>
                    <a:ext uri="{9D8B030D-6E8A-4147-A177-3AD203B41FA5}">
                      <a16:colId xmlns:a16="http://schemas.microsoft.com/office/drawing/2014/main" val="439685741"/>
                    </a:ext>
                  </a:extLst>
                </a:gridCol>
              </a:tblGrid>
              <a:tr h="353775">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2,296,831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202,653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140,211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1,179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608287"/>
                  </a:ext>
                </a:extLst>
              </a:tr>
            </a:tbl>
          </a:graphicData>
        </a:graphic>
      </p:graphicFrame>
      <p:pic>
        <p:nvPicPr>
          <p:cNvPr id="29" name="Imagen 28">
            <a:extLst>
              <a:ext uri="{FF2B5EF4-FFF2-40B4-BE49-F238E27FC236}">
                <a16:creationId xmlns:a16="http://schemas.microsoft.com/office/drawing/2014/main" id="{5F2C4264-1C36-49EB-A5D6-CF147152502C}"/>
              </a:ext>
            </a:extLst>
          </p:cNvPr>
          <p:cNvPicPr>
            <a:picLocks noChangeAspect="1"/>
          </p:cNvPicPr>
          <p:nvPr/>
        </p:nvPicPr>
        <p:blipFill rotWithShape="1">
          <a:blip r:embed="rId7">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32" name="CuadroTexto 31">
            <a:extLst>
              <a:ext uri="{FF2B5EF4-FFF2-40B4-BE49-F238E27FC236}">
                <a16:creationId xmlns:a16="http://schemas.microsoft.com/office/drawing/2014/main" id="{57D49F76-1E64-401B-8788-30D6A7A5712B}"/>
              </a:ext>
            </a:extLst>
          </p:cNvPr>
          <p:cNvSpPr txBox="1"/>
          <p:nvPr/>
        </p:nvSpPr>
        <p:spPr>
          <a:xfrm>
            <a:off x="3680923" y="6521944"/>
            <a:ext cx="6667234" cy="415498"/>
          </a:xfrm>
          <a:prstGeom prst="rect">
            <a:avLst/>
          </a:prstGeom>
          <a:noFill/>
        </p:spPr>
        <p:txBody>
          <a:bodyPr wrap="square" rtlCol="0">
            <a:spAutoFit/>
          </a:bodyPr>
          <a:lstStyle/>
          <a:p>
            <a:r>
              <a:rPr lang="es-PE" sz="700" b="1" dirty="0">
                <a:latin typeface="Poppins" pitchFamily="2" charset="77"/>
              </a:rPr>
              <a:t>Nota: Incluye el 30 de diciembre. Fuente: Ministerio de Salud. Plataforma Nacional Datos abiertos.  Recuperado el 31/12/2021 de </a:t>
            </a:r>
            <a:r>
              <a:rPr lang="es-PE" sz="700" b="1" dirty="0">
                <a:latin typeface="Poppins" pitchFamily="2" charset="77"/>
                <a:hlinkClick r:id="rId8"/>
              </a:rPr>
              <a:t>ttps://www.datosabiertos.gob.pe/search/field_topic/covid-19-917?sort_by=changed</a:t>
            </a:r>
            <a:r>
              <a:rPr lang="es-PE" sz="700" b="1" dirty="0">
                <a:latin typeface="Poppins" pitchFamily="2" charset="77"/>
              </a:rPr>
              <a:t> . Elaborado por Terre des Hommes Suisse/Incidencia/Ana Cecilia Aliaga M.</a:t>
            </a:r>
          </a:p>
        </p:txBody>
      </p:sp>
      <p:sp>
        <p:nvSpPr>
          <p:cNvPr id="30" name="CuadroTexto 29">
            <a:extLst>
              <a:ext uri="{FF2B5EF4-FFF2-40B4-BE49-F238E27FC236}">
                <a16:creationId xmlns:a16="http://schemas.microsoft.com/office/drawing/2014/main" id="{C97793E1-AA96-4E5A-9557-474899DD6BA5}"/>
              </a:ext>
            </a:extLst>
          </p:cNvPr>
          <p:cNvSpPr txBox="1"/>
          <p:nvPr/>
        </p:nvSpPr>
        <p:spPr>
          <a:xfrm>
            <a:off x="78602" y="6740925"/>
            <a:ext cx="3121798" cy="400110"/>
          </a:xfrm>
          <a:prstGeom prst="rect">
            <a:avLst/>
          </a:prstGeom>
          <a:noFill/>
        </p:spPr>
        <p:txBody>
          <a:bodyPr wrap="square" rtlCol="0">
            <a:spAutoFit/>
          </a:bodyPr>
          <a:lstStyle/>
          <a:p>
            <a:r>
              <a:rPr lang="es-PE" sz="1000" i="1" dirty="0">
                <a:solidFill>
                  <a:srgbClr val="0070C0"/>
                </a:solidFill>
                <a:latin typeface="Poppins" pitchFamily="2" charset="77"/>
                <a:cs typeface="Poppins" pitchFamily="2" charset="77"/>
              </a:rPr>
              <a:t>Radar COVID -19</a:t>
            </a:r>
          </a:p>
          <a:p>
            <a:r>
              <a:rPr lang="es-PE" sz="1000" i="1" dirty="0">
                <a:solidFill>
                  <a:srgbClr val="0070C0"/>
                </a:solidFill>
                <a:latin typeface="Poppins" pitchFamily="2" charset="77"/>
                <a:cs typeface="Poppins" pitchFamily="2" charset="77"/>
              </a:rPr>
              <a:t>Número 78 – Del 24 al 30 dic. 2021</a:t>
            </a:r>
          </a:p>
        </p:txBody>
      </p:sp>
    </p:spTree>
    <p:extLst>
      <p:ext uri="{BB962C8B-B14F-4D97-AF65-F5344CB8AC3E}">
        <p14:creationId xmlns:p14="http://schemas.microsoft.com/office/powerpoint/2010/main" val="93793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88AA88E-04D1-0D4F-8E1D-AA187971A40F}"/>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a:extLst>
              <a:ext uri="{FF2B5EF4-FFF2-40B4-BE49-F238E27FC236}">
                <a16:creationId xmlns:a16="http://schemas.microsoft.com/office/drawing/2014/main" id="{875FB49E-1195-9046-B394-34F323192DB7}"/>
              </a:ext>
            </a:extLst>
          </p:cNvPr>
          <p:cNvSpPr/>
          <p:nvPr/>
        </p:nvSpPr>
        <p:spPr>
          <a:xfrm>
            <a:off x="0" y="1314760"/>
            <a:ext cx="10439400" cy="1619827"/>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a:extLst>
              <a:ext uri="{FF2B5EF4-FFF2-40B4-BE49-F238E27FC236}">
                <a16:creationId xmlns:a16="http://schemas.microsoft.com/office/drawing/2014/main" id="{390EB782-5916-424A-969C-376F59D71F21}"/>
              </a:ext>
            </a:extLst>
          </p:cNvPr>
          <p:cNvSpPr txBox="1"/>
          <p:nvPr/>
        </p:nvSpPr>
        <p:spPr>
          <a:xfrm>
            <a:off x="9860252" y="6702015"/>
            <a:ext cx="332661" cy="215444"/>
          </a:xfrm>
          <a:prstGeom prst="rect">
            <a:avLst/>
          </a:prstGeom>
          <a:solidFill>
            <a:srgbClr val="104894"/>
          </a:solidFill>
        </p:spPr>
        <p:txBody>
          <a:bodyPr wrap="square" rtlCol="0">
            <a:spAutoFit/>
          </a:bodyPr>
          <a:lstStyle/>
          <a:p>
            <a:pPr algn="r"/>
            <a:r>
              <a:rPr lang="es-PE" sz="800" b="1" dirty="0">
                <a:solidFill>
                  <a:schemeClr val="bg1"/>
                </a:solidFill>
                <a:latin typeface="Poppins" pitchFamily="2" charset="77"/>
                <a:cs typeface="Poppins" pitchFamily="2" charset="77"/>
              </a:rPr>
              <a:t>10</a:t>
            </a:r>
          </a:p>
        </p:txBody>
      </p:sp>
      <p:pic>
        <p:nvPicPr>
          <p:cNvPr id="7" name="Imagen 6">
            <a:extLst>
              <a:ext uri="{FF2B5EF4-FFF2-40B4-BE49-F238E27FC236}">
                <a16:creationId xmlns:a16="http://schemas.microsoft.com/office/drawing/2014/main" id="{1F83016F-AF78-E54B-AFB3-F85BDA57B3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8" name="Imagen 7">
            <a:extLst>
              <a:ext uri="{FF2B5EF4-FFF2-40B4-BE49-F238E27FC236}">
                <a16:creationId xmlns:a16="http://schemas.microsoft.com/office/drawing/2014/main" id="{CC80808A-B14A-A849-84E5-30A0C7202A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sp>
        <p:nvSpPr>
          <p:cNvPr id="16" name="CuadroTexto 15">
            <a:extLst>
              <a:ext uri="{FF2B5EF4-FFF2-40B4-BE49-F238E27FC236}">
                <a16:creationId xmlns:a16="http://schemas.microsoft.com/office/drawing/2014/main" id="{668C1819-2E34-B24A-812E-4A0518AB4AFE}"/>
              </a:ext>
            </a:extLst>
          </p:cNvPr>
          <p:cNvSpPr txBox="1"/>
          <p:nvPr/>
        </p:nvSpPr>
        <p:spPr>
          <a:xfrm>
            <a:off x="2858533" y="341788"/>
            <a:ext cx="3388658" cy="707886"/>
          </a:xfrm>
          <a:prstGeom prst="rect">
            <a:avLst/>
          </a:prstGeom>
          <a:noFill/>
        </p:spPr>
        <p:txBody>
          <a:bodyPr wrap="square" rtlCol="0">
            <a:spAutoFit/>
          </a:bodyPr>
          <a:lstStyle/>
          <a:p>
            <a:r>
              <a:rPr lang="es-PE" sz="2000" b="1">
                <a:solidFill>
                  <a:schemeClr val="bg1"/>
                </a:solidFill>
                <a:latin typeface="Poppins" pitchFamily="2" charset="77"/>
                <a:cs typeface="Poppins" pitchFamily="2" charset="77"/>
              </a:rPr>
              <a:t>NIÑAS, NIÑOS</a:t>
            </a:r>
          </a:p>
          <a:p>
            <a:r>
              <a:rPr lang="es-PE" sz="2000" b="1">
                <a:solidFill>
                  <a:schemeClr val="bg1"/>
                </a:solidFill>
                <a:latin typeface="Poppins" pitchFamily="2" charset="77"/>
                <a:cs typeface="Poppins" pitchFamily="2" charset="77"/>
              </a:rPr>
              <a:t>Y ADOLESCENTES</a:t>
            </a:r>
          </a:p>
        </p:txBody>
      </p:sp>
      <p:cxnSp>
        <p:nvCxnSpPr>
          <p:cNvPr id="17" name="Conector recto 16">
            <a:extLst>
              <a:ext uri="{FF2B5EF4-FFF2-40B4-BE49-F238E27FC236}">
                <a16:creationId xmlns:a16="http://schemas.microsoft.com/office/drawing/2014/main" id="{085B2B0D-9017-2F42-A5D5-E8F793F37B59}"/>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F4A3FDC2-2377-7D45-B6B8-078713F70EA8}"/>
              </a:ext>
            </a:extLst>
          </p:cNvPr>
          <p:cNvSpPr txBox="1"/>
          <p:nvPr/>
        </p:nvSpPr>
        <p:spPr>
          <a:xfrm>
            <a:off x="3022770" y="3172492"/>
            <a:ext cx="3727653" cy="684803"/>
          </a:xfrm>
          <a:prstGeom prst="rect">
            <a:avLst/>
          </a:prstGeom>
          <a:noFill/>
        </p:spPr>
        <p:txBody>
          <a:bodyPr wrap="square" rtlCol="0">
            <a:spAutoFit/>
          </a:bodyPr>
          <a:lstStyle/>
          <a:p>
            <a:r>
              <a:rPr lang="es-PE" sz="1050" dirty="0">
                <a:solidFill>
                  <a:srgbClr val="104894"/>
                </a:solidFill>
                <a:latin typeface="Poppins" pitchFamily="2" charset="77"/>
                <a:cs typeface="Poppins" pitchFamily="2" charset="77"/>
              </a:rPr>
              <a:t>Número de niñas, niños y adolescentes</a:t>
            </a:r>
          </a:p>
          <a:p>
            <a:r>
              <a:rPr lang="es-PE" sz="1400" b="1" dirty="0">
                <a:solidFill>
                  <a:srgbClr val="104894"/>
                </a:solidFill>
                <a:latin typeface="Poppins" pitchFamily="2" charset="77"/>
                <a:cs typeface="Poppins" pitchFamily="2" charset="77"/>
              </a:rPr>
              <a:t>CONTAGIADOS</a:t>
            </a:r>
          </a:p>
          <a:p>
            <a:r>
              <a:rPr lang="es-PE" sz="1400" b="1" dirty="0">
                <a:solidFill>
                  <a:srgbClr val="9D143C"/>
                </a:solidFill>
                <a:latin typeface="Poppins" pitchFamily="2" charset="77"/>
                <a:cs typeface="Poppins" pitchFamily="2" charset="77"/>
              </a:rPr>
              <a:t>ENTRE 24 </a:t>
            </a:r>
            <a:r>
              <a:rPr lang="en-US" sz="1400" b="1" dirty="0">
                <a:solidFill>
                  <a:srgbClr val="9D143C"/>
                </a:solidFill>
                <a:latin typeface="Poppins" pitchFamily="2" charset="77"/>
                <a:cs typeface="Poppins" pitchFamily="2" charset="77"/>
              </a:rPr>
              <a:t>– 30 dic 2021</a:t>
            </a:r>
            <a:r>
              <a:rPr lang="es-PE" sz="1400" b="1" dirty="0">
                <a:solidFill>
                  <a:srgbClr val="9D143C"/>
                </a:solidFill>
                <a:latin typeface="Poppins" pitchFamily="2" charset="77"/>
                <a:cs typeface="Poppins" pitchFamily="2" charset="77"/>
              </a:rPr>
              <a:t>: 2,120</a:t>
            </a:r>
          </a:p>
        </p:txBody>
      </p:sp>
      <p:graphicFrame>
        <p:nvGraphicFramePr>
          <p:cNvPr id="35" name="Gráfico 34">
            <a:extLst>
              <a:ext uri="{FF2B5EF4-FFF2-40B4-BE49-F238E27FC236}">
                <a16:creationId xmlns:a16="http://schemas.microsoft.com/office/drawing/2014/main" id="{6AAD342D-3E04-524B-8F90-D2CD6ECE8D30}"/>
              </a:ext>
            </a:extLst>
          </p:cNvPr>
          <p:cNvGraphicFramePr>
            <a:graphicFrameLocks noChangeAspect="1"/>
          </p:cNvGraphicFramePr>
          <p:nvPr>
            <p:extLst>
              <p:ext uri="{D42A27DB-BD31-4B8C-83A1-F6EECF244321}">
                <p14:modId xmlns:p14="http://schemas.microsoft.com/office/powerpoint/2010/main" val="898466785"/>
              </p:ext>
            </p:extLst>
          </p:nvPr>
        </p:nvGraphicFramePr>
        <p:xfrm>
          <a:off x="5641842" y="3743968"/>
          <a:ext cx="2664000" cy="2664000"/>
        </p:xfrm>
        <a:graphic>
          <a:graphicData uri="http://schemas.openxmlformats.org/drawingml/2006/chart">
            <c:chart xmlns:c="http://schemas.openxmlformats.org/drawingml/2006/chart" xmlns:r="http://schemas.openxmlformats.org/officeDocument/2006/relationships" r:id="rId4"/>
          </a:graphicData>
        </a:graphic>
      </p:graphicFrame>
      <p:sp>
        <p:nvSpPr>
          <p:cNvPr id="37" name="CuadroTexto 36">
            <a:extLst>
              <a:ext uri="{FF2B5EF4-FFF2-40B4-BE49-F238E27FC236}">
                <a16:creationId xmlns:a16="http://schemas.microsoft.com/office/drawing/2014/main" id="{FCB33462-A487-F444-81F8-BF4FAAF44503}"/>
              </a:ext>
            </a:extLst>
          </p:cNvPr>
          <p:cNvSpPr txBox="1"/>
          <p:nvPr/>
        </p:nvSpPr>
        <p:spPr>
          <a:xfrm>
            <a:off x="5111151" y="3952771"/>
            <a:ext cx="1420701" cy="738664"/>
          </a:xfrm>
          <a:prstGeom prst="rect">
            <a:avLst/>
          </a:prstGeom>
          <a:noFill/>
        </p:spPr>
        <p:txBody>
          <a:bodyPr wrap="square" rtlCol="0">
            <a:spAutoFit/>
          </a:bodyPr>
          <a:lstStyle/>
          <a:p>
            <a:r>
              <a:rPr lang="es-PE" sz="1400" b="1" dirty="0">
                <a:solidFill>
                  <a:srgbClr val="104894"/>
                </a:solidFill>
                <a:latin typeface="Poppins" pitchFamily="2" charset="77"/>
                <a:cs typeface="Poppins" pitchFamily="2" charset="77"/>
              </a:rPr>
              <a:t>De 0 a </a:t>
            </a:r>
            <a:r>
              <a:rPr lang="es-PE" sz="1400" b="1" dirty="0">
                <a:solidFill>
                  <a:srgbClr val="104894"/>
                </a:solidFill>
                <a:latin typeface="Poppins" pitchFamily="2" charset="77"/>
              </a:rPr>
              <a:t>5 años: </a:t>
            </a:r>
          </a:p>
          <a:p>
            <a:r>
              <a:rPr lang="es-PE" sz="1400" b="1" dirty="0">
                <a:solidFill>
                  <a:srgbClr val="104894"/>
                </a:solidFill>
                <a:latin typeface="Poppins" pitchFamily="2" charset="77"/>
              </a:rPr>
              <a:t>315</a:t>
            </a:r>
          </a:p>
        </p:txBody>
      </p:sp>
      <p:sp>
        <p:nvSpPr>
          <p:cNvPr id="38" name="CuadroTexto 37">
            <a:extLst>
              <a:ext uri="{FF2B5EF4-FFF2-40B4-BE49-F238E27FC236}">
                <a16:creationId xmlns:a16="http://schemas.microsoft.com/office/drawing/2014/main" id="{614DDA86-ECC1-204C-BFA3-70233437660A}"/>
              </a:ext>
            </a:extLst>
          </p:cNvPr>
          <p:cNvSpPr txBox="1"/>
          <p:nvPr/>
        </p:nvSpPr>
        <p:spPr>
          <a:xfrm>
            <a:off x="8081494" y="4502194"/>
            <a:ext cx="1605831" cy="738664"/>
          </a:xfrm>
          <a:prstGeom prst="rect">
            <a:avLst/>
          </a:prstGeom>
          <a:noFill/>
        </p:spPr>
        <p:txBody>
          <a:bodyPr wrap="square" rtlCol="0">
            <a:spAutoFit/>
          </a:bodyPr>
          <a:lstStyle/>
          <a:p>
            <a:r>
              <a:rPr lang="es-PE" sz="1400" b="1" dirty="0">
                <a:solidFill>
                  <a:srgbClr val="9D143C"/>
                </a:solidFill>
                <a:latin typeface="Poppins" pitchFamily="2" charset="77"/>
                <a:cs typeface="Poppins" pitchFamily="2" charset="77"/>
              </a:rPr>
              <a:t>De 12 a 17 </a:t>
            </a:r>
            <a:r>
              <a:rPr lang="es-PE" sz="1400" b="1" dirty="0">
                <a:solidFill>
                  <a:srgbClr val="9D143C"/>
                </a:solidFill>
                <a:latin typeface="Poppins" pitchFamily="2" charset="77"/>
              </a:rPr>
              <a:t>años: </a:t>
            </a:r>
          </a:p>
          <a:p>
            <a:r>
              <a:rPr lang="es-PE" sz="1400" b="1" dirty="0">
                <a:solidFill>
                  <a:srgbClr val="9D143C"/>
                </a:solidFill>
                <a:latin typeface="Poppins" pitchFamily="2" charset="77"/>
              </a:rPr>
              <a:t>1,094</a:t>
            </a:r>
          </a:p>
          <a:p>
            <a:endParaRPr lang="es-PE" sz="1400" b="1" dirty="0">
              <a:solidFill>
                <a:srgbClr val="9D143C"/>
              </a:solidFill>
              <a:latin typeface="Poppins" pitchFamily="2" charset="77"/>
            </a:endParaRPr>
          </a:p>
        </p:txBody>
      </p:sp>
      <p:sp>
        <p:nvSpPr>
          <p:cNvPr id="39" name="CuadroTexto 38">
            <a:extLst>
              <a:ext uri="{FF2B5EF4-FFF2-40B4-BE49-F238E27FC236}">
                <a16:creationId xmlns:a16="http://schemas.microsoft.com/office/drawing/2014/main" id="{721D404F-F5BB-4942-AC13-4CC1CE58703E}"/>
              </a:ext>
            </a:extLst>
          </p:cNvPr>
          <p:cNvSpPr txBox="1"/>
          <p:nvPr/>
        </p:nvSpPr>
        <p:spPr>
          <a:xfrm>
            <a:off x="4630435" y="5292763"/>
            <a:ext cx="1690770" cy="523220"/>
          </a:xfrm>
          <a:prstGeom prst="rect">
            <a:avLst/>
          </a:prstGeom>
          <a:noFill/>
        </p:spPr>
        <p:txBody>
          <a:bodyPr wrap="square" rtlCol="0">
            <a:spAutoFit/>
          </a:bodyPr>
          <a:lstStyle/>
          <a:p>
            <a:r>
              <a:rPr lang="es-PE" sz="1400" b="1" dirty="0">
                <a:solidFill>
                  <a:srgbClr val="E9A95C"/>
                </a:solidFill>
                <a:latin typeface="Poppins" pitchFamily="2" charset="77"/>
                <a:cs typeface="Poppins" pitchFamily="2" charset="77"/>
              </a:rPr>
              <a:t>De 6 a 11 años: </a:t>
            </a:r>
            <a:endParaRPr lang="es-PE" sz="2400" b="1" dirty="0">
              <a:solidFill>
                <a:srgbClr val="E9A95C"/>
              </a:solidFill>
              <a:latin typeface="Poppins" pitchFamily="2" charset="77"/>
              <a:cs typeface="Poppins" pitchFamily="2" charset="77"/>
            </a:endParaRPr>
          </a:p>
          <a:p>
            <a:r>
              <a:rPr lang="es-PE" sz="1400" b="1" dirty="0">
                <a:solidFill>
                  <a:srgbClr val="E9A95C"/>
                </a:solidFill>
                <a:latin typeface="Poppins" pitchFamily="2" charset="77"/>
                <a:cs typeface="Poppins" pitchFamily="2" charset="77"/>
              </a:rPr>
              <a:t>711</a:t>
            </a:r>
          </a:p>
        </p:txBody>
      </p:sp>
      <p:pic>
        <p:nvPicPr>
          <p:cNvPr id="27" name="Imagen 26">
            <a:extLst>
              <a:ext uri="{FF2B5EF4-FFF2-40B4-BE49-F238E27FC236}">
                <a16:creationId xmlns:a16="http://schemas.microsoft.com/office/drawing/2014/main" id="{16E52B5B-477C-EE45-A5CB-AEDF622E31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8077" y="1512754"/>
            <a:ext cx="4324350" cy="1148825"/>
          </a:xfrm>
          <a:prstGeom prst="rect">
            <a:avLst/>
          </a:prstGeom>
        </p:spPr>
      </p:pic>
      <p:graphicFrame>
        <p:nvGraphicFramePr>
          <p:cNvPr id="28" name="Tabla 5">
            <a:extLst>
              <a:ext uri="{FF2B5EF4-FFF2-40B4-BE49-F238E27FC236}">
                <a16:creationId xmlns:a16="http://schemas.microsoft.com/office/drawing/2014/main" id="{BEE82FDB-9E7E-714E-A220-EF00C1D81F98}"/>
              </a:ext>
            </a:extLst>
          </p:cNvPr>
          <p:cNvGraphicFramePr>
            <a:graphicFrameLocks noGrp="1"/>
          </p:cNvGraphicFramePr>
          <p:nvPr>
            <p:extLst>
              <p:ext uri="{D42A27DB-BD31-4B8C-83A1-F6EECF244321}">
                <p14:modId xmlns:p14="http://schemas.microsoft.com/office/powerpoint/2010/main" val="163770685"/>
              </p:ext>
            </p:extLst>
          </p:nvPr>
        </p:nvGraphicFramePr>
        <p:xfrm>
          <a:off x="5756252" y="1502045"/>
          <a:ext cx="4248000" cy="628417"/>
        </p:xfrm>
        <a:graphic>
          <a:graphicData uri="http://schemas.openxmlformats.org/drawingml/2006/table">
            <a:tbl>
              <a:tblPr firstRow="1" bandRow="1">
                <a:tableStyleId>{5C22544A-7EE6-4342-B048-85BDC9FD1C3A}</a:tableStyleId>
              </a:tblPr>
              <a:tblGrid>
                <a:gridCol w="1062000">
                  <a:extLst>
                    <a:ext uri="{9D8B030D-6E8A-4147-A177-3AD203B41FA5}">
                      <a16:colId xmlns:a16="http://schemas.microsoft.com/office/drawing/2014/main" val="1236016394"/>
                    </a:ext>
                  </a:extLst>
                </a:gridCol>
                <a:gridCol w="1062000">
                  <a:extLst>
                    <a:ext uri="{9D8B030D-6E8A-4147-A177-3AD203B41FA5}">
                      <a16:colId xmlns:a16="http://schemas.microsoft.com/office/drawing/2014/main" val="3423314031"/>
                    </a:ext>
                  </a:extLst>
                </a:gridCol>
                <a:gridCol w="1062000">
                  <a:extLst>
                    <a:ext uri="{9D8B030D-6E8A-4147-A177-3AD203B41FA5}">
                      <a16:colId xmlns:a16="http://schemas.microsoft.com/office/drawing/2014/main" val="66170925"/>
                    </a:ext>
                  </a:extLst>
                </a:gridCol>
                <a:gridCol w="1062000">
                  <a:extLst>
                    <a:ext uri="{9D8B030D-6E8A-4147-A177-3AD203B41FA5}">
                      <a16:colId xmlns:a16="http://schemas.microsoft.com/office/drawing/2014/main" val="439685741"/>
                    </a:ext>
                  </a:extLst>
                </a:gridCol>
              </a:tblGrid>
              <a:tr h="628417">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900" b="1" dirty="0">
                          <a:solidFill>
                            <a:schemeClr val="bg1"/>
                          </a:solidFill>
                          <a:latin typeface="Poppins" pitchFamily="2" charset="77"/>
                          <a:cs typeface="Poppins" pitchFamily="2" charset="77"/>
                        </a:rPr>
                        <a:t>NUEVOS CONTAGIADOS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a:solidFill>
                            <a:schemeClr val="bg1"/>
                          </a:solidFill>
                          <a:latin typeface="Poppins" pitchFamily="2" charset="77"/>
                          <a:cs typeface="Poppins" pitchFamily="2" charset="77"/>
                        </a:rPr>
                        <a:t>NUEVOS</a:t>
                      </a:r>
                    </a:p>
                    <a:p>
                      <a:pPr algn="ctr"/>
                      <a:r>
                        <a:rPr lang="es-PE" sz="900" b="1">
                          <a:solidFill>
                            <a:schemeClr val="bg1"/>
                          </a:solidFill>
                          <a:latin typeface="Poppins" pitchFamily="2" charset="77"/>
                          <a:cs typeface="Poppins" pitchFamily="2" charset="77"/>
                        </a:rPr>
                        <a:t>FALLECIDOS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a:solidFill>
                            <a:schemeClr val="bg1"/>
                          </a:solidFill>
                          <a:latin typeface="Poppins" pitchFamily="2" charset="77"/>
                          <a:cs typeface="Poppins" pitchFamily="2" charset="77"/>
                        </a:rPr>
                        <a:t>NUEVOS NNA</a:t>
                      </a:r>
                    </a:p>
                    <a:p>
                      <a:pPr algn="ctr"/>
                      <a:r>
                        <a:rPr lang="es-PE" sz="900" b="1">
                          <a:solidFill>
                            <a:schemeClr val="bg1"/>
                          </a:solidFill>
                          <a:latin typeface="Poppins" pitchFamily="2" charset="77"/>
                          <a:cs typeface="Poppins" pitchFamily="2" charset="77"/>
                        </a:rPr>
                        <a:t>CONTAGIADOS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dirty="0">
                          <a:solidFill>
                            <a:schemeClr val="bg1"/>
                          </a:solidFill>
                          <a:latin typeface="Poppins" pitchFamily="2" charset="77"/>
                          <a:cs typeface="Poppins" pitchFamily="2" charset="77"/>
                        </a:rPr>
                        <a:t>NUEVOS NNA</a:t>
                      </a:r>
                    </a:p>
                    <a:p>
                      <a:pPr algn="ctr"/>
                      <a:r>
                        <a:rPr lang="es-PE" sz="900" b="1" dirty="0">
                          <a:solidFill>
                            <a:schemeClr val="bg1"/>
                          </a:solidFill>
                          <a:latin typeface="Poppins" pitchFamily="2" charset="77"/>
                          <a:cs typeface="Poppins" pitchFamily="2" charset="77"/>
                        </a:rPr>
                        <a:t>FALLECIDOS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608287"/>
                  </a:ext>
                </a:extLst>
              </a:tr>
            </a:tbl>
          </a:graphicData>
        </a:graphic>
      </p:graphicFrame>
      <p:sp>
        <p:nvSpPr>
          <p:cNvPr id="30" name="CuadroTexto 29">
            <a:extLst>
              <a:ext uri="{FF2B5EF4-FFF2-40B4-BE49-F238E27FC236}">
                <a16:creationId xmlns:a16="http://schemas.microsoft.com/office/drawing/2014/main" id="{9AC49B15-8094-4342-A6F0-28990066FE96}"/>
              </a:ext>
            </a:extLst>
          </p:cNvPr>
          <p:cNvSpPr txBox="1"/>
          <p:nvPr/>
        </p:nvSpPr>
        <p:spPr>
          <a:xfrm>
            <a:off x="2713383" y="1412396"/>
            <a:ext cx="3004694" cy="1477328"/>
          </a:xfrm>
          <a:prstGeom prst="rect">
            <a:avLst/>
          </a:prstGeom>
          <a:noFill/>
        </p:spPr>
        <p:txBody>
          <a:bodyPr wrap="square" rtlCol="0">
            <a:spAutoFit/>
          </a:bodyPr>
          <a:lstStyle/>
          <a:p>
            <a:r>
              <a:rPr lang="es-PE" sz="1500" b="1" dirty="0">
                <a:solidFill>
                  <a:schemeClr val="bg1"/>
                </a:solidFill>
                <a:latin typeface="Poppins" pitchFamily="2" charset="77"/>
                <a:cs typeface="Poppins" pitchFamily="2" charset="77"/>
              </a:rPr>
              <a:t>Casos de contagios  registrados entre el </a:t>
            </a:r>
            <a:r>
              <a:rPr lang="es-PE" sz="1500" b="1" u="sng" dirty="0">
                <a:solidFill>
                  <a:schemeClr val="bg1"/>
                </a:solidFill>
                <a:latin typeface="Poppins" pitchFamily="2" charset="77"/>
                <a:cs typeface="Poppins" pitchFamily="2" charset="77"/>
              </a:rPr>
              <a:t> 24 - 30 dic 2021</a:t>
            </a:r>
          </a:p>
          <a:p>
            <a:endParaRPr lang="es-PE" sz="1500" b="1" dirty="0">
              <a:solidFill>
                <a:schemeClr val="bg1"/>
              </a:solidFill>
              <a:latin typeface="Poppins" pitchFamily="2" charset="77"/>
              <a:cs typeface="Poppins" pitchFamily="2" charset="77"/>
            </a:endParaRPr>
          </a:p>
          <a:p>
            <a:r>
              <a:rPr lang="es-PE" sz="1500" b="1" dirty="0">
                <a:solidFill>
                  <a:schemeClr val="bg1"/>
                </a:solidFill>
                <a:latin typeface="Poppins" pitchFamily="2" charset="77"/>
                <a:cs typeface="Poppins" pitchFamily="2" charset="77"/>
              </a:rPr>
              <a:t>Gráfico 2</a:t>
            </a:r>
          </a:p>
          <a:p>
            <a:endParaRPr lang="es-PE" sz="1500" b="1" dirty="0">
              <a:solidFill>
                <a:schemeClr val="bg1"/>
              </a:solidFill>
              <a:latin typeface="Poppins" pitchFamily="2" charset="77"/>
              <a:cs typeface="Poppins" pitchFamily="2" charset="77"/>
            </a:endParaRPr>
          </a:p>
        </p:txBody>
      </p:sp>
      <p:graphicFrame>
        <p:nvGraphicFramePr>
          <p:cNvPr id="31" name="Tabla 30">
            <a:extLst>
              <a:ext uri="{FF2B5EF4-FFF2-40B4-BE49-F238E27FC236}">
                <a16:creationId xmlns:a16="http://schemas.microsoft.com/office/drawing/2014/main" id="{39524D23-6F90-F141-BB13-D6F030260BD8}"/>
              </a:ext>
            </a:extLst>
          </p:cNvPr>
          <p:cNvGraphicFramePr>
            <a:graphicFrameLocks noGrp="1"/>
          </p:cNvGraphicFramePr>
          <p:nvPr>
            <p:extLst>
              <p:ext uri="{D42A27DB-BD31-4B8C-83A1-F6EECF244321}">
                <p14:modId xmlns:p14="http://schemas.microsoft.com/office/powerpoint/2010/main" val="4292105204"/>
              </p:ext>
            </p:extLst>
          </p:nvPr>
        </p:nvGraphicFramePr>
        <p:xfrm>
          <a:off x="5900252" y="2174902"/>
          <a:ext cx="3960000" cy="370840"/>
        </p:xfrm>
        <a:graphic>
          <a:graphicData uri="http://schemas.openxmlformats.org/drawingml/2006/table">
            <a:tbl>
              <a:tblPr firstRow="1" bandRow="1">
                <a:tableStyleId>{5C22544A-7EE6-4342-B048-85BDC9FD1C3A}</a:tableStyleId>
              </a:tblPr>
              <a:tblGrid>
                <a:gridCol w="990000">
                  <a:extLst>
                    <a:ext uri="{9D8B030D-6E8A-4147-A177-3AD203B41FA5}">
                      <a16:colId xmlns:a16="http://schemas.microsoft.com/office/drawing/2014/main" val="1236016394"/>
                    </a:ext>
                  </a:extLst>
                </a:gridCol>
                <a:gridCol w="990000">
                  <a:extLst>
                    <a:ext uri="{9D8B030D-6E8A-4147-A177-3AD203B41FA5}">
                      <a16:colId xmlns:a16="http://schemas.microsoft.com/office/drawing/2014/main" val="3423314031"/>
                    </a:ext>
                  </a:extLst>
                </a:gridCol>
                <a:gridCol w="990000">
                  <a:extLst>
                    <a:ext uri="{9D8B030D-6E8A-4147-A177-3AD203B41FA5}">
                      <a16:colId xmlns:a16="http://schemas.microsoft.com/office/drawing/2014/main" val="66170925"/>
                    </a:ext>
                  </a:extLst>
                </a:gridCol>
                <a:gridCol w="990000">
                  <a:extLst>
                    <a:ext uri="{9D8B030D-6E8A-4147-A177-3AD203B41FA5}">
                      <a16:colId xmlns:a16="http://schemas.microsoft.com/office/drawing/2014/main" val="439685741"/>
                    </a:ext>
                  </a:extLst>
                </a:gridCol>
              </a:tblGrid>
              <a:tr h="370840">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23,946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184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2,120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608287"/>
                  </a:ext>
                </a:extLst>
              </a:tr>
            </a:tbl>
          </a:graphicData>
        </a:graphic>
      </p:graphicFrame>
      <p:pic>
        <p:nvPicPr>
          <p:cNvPr id="32" name="Imagen 31" descr="Imagen que contiene dibujo, juguete, muñeca, lego&#10;&#10;Descripción generada automáticamente">
            <a:extLst>
              <a:ext uri="{FF2B5EF4-FFF2-40B4-BE49-F238E27FC236}">
                <a16:creationId xmlns:a16="http://schemas.microsoft.com/office/drawing/2014/main" id="{A11308CC-12DB-DD4F-921D-350C35000FC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320268"/>
            <a:ext cx="3273561" cy="5376863"/>
          </a:xfrm>
          <a:prstGeom prst="rect">
            <a:avLst/>
          </a:prstGeom>
        </p:spPr>
      </p:pic>
      <p:pic>
        <p:nvPicPr>
          <p:cNvPr id="22" name="Imagen 21">
            <a:extLst>
              <a:ext uri="{FF2B5EF4-FFF2-40B4-BE49-F238E27FC236}">
                <a16:creationId xmlns:a16="http://schemas.microsoft.com/office/drawing/2014/main" id="{5F2C4264-1C36-49EB-A5D6-CF147152502C}"/>
              </a:ext>
            </a:extLst>
          </p:cNvPr>
          <p:cNvPicPr>
            <a:picLocks noChangeAspect="1"/>
          </p:cNvPicPr>
          <p:nvPr/>
        </p:nvPicPr>
        <p:blipFill rotWithShape="1">
          <a:blip r:embed="rId7">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26" name="CuadroTexto 25">
            <a:extLst>
              <a:ext uri="{FF2B5EF4-FFF2-40B4-BE49-F238E27FC236}">
                <a16:creationId xmlns:a16="http://schemas.microsoft.com/office/drawing/2014/main" id="{E61FE26D-F662-4B73-BC82-5C4A79154E76}"/>
              </a:ext>
            </a:extLst>
          </p:cNvPr>
          <p:cNvSpPr txBox="1"/>
          <p:nvPr/>
        </p:nvSpPr>
        <p:spPr>
          <a:xfrm>
            <a:off x="3680923" y="6521944"/>
            <a:ext cx="6667234" cy="415498"/>
          </a:xfrm>
          <a:prstGeom prst="rect">
            <a:avLst/>
          </a:prstGeom>
          <a:noFill/>
        </p:spPr>
        <p:txBody>
          <a:bodyPr wrap="square" rtlCol="0">
            <a:spAutoFit/>
          </a:bodyPr>
          <a:lstStyle/>
          <a:p>
            <a:r>
              <a:rPr lang="es-PE" sz="700" b="1" dirty="0">
                <a:latin typeface="Poppins" pitchFamily="2" charset="77"/>
              </a:rPr>
              <a:t>Nota: Incluye el 30 de diciembre. Fuente: Ministerio de Salud. Plataforma Nacional Datos abiertos.  Recuperado el 31/12/2021 de </a:t>
            </a:r>
            <a:r>
              <a:rPr lang="es-PE" sz="700" b="1" dirty="0">
                <a:latin typeface="Poppins" pitchFamily="2" charset="77"/>
                <a:hlinkClick r:id="rId8"/>
              </a:rPr>
              <a:t>ttps://www.datosabiertos.gob.pe/search/field_topic/covid-19-917?sort_by=changed</a:t>
            </a:r>
            <a:r>
              <a:rPr lang="es-PE" sz="700" b="1" dirty="0">
                <a:latin typeface="Poppins" pitchFamily="2" charset="77"/>
              </a:rPr>
              <a:t> . Elaborado por Terre des Hommes Suisse/Incidencia/Ana Cecilia Aliaga M.</a:t>
            </a:r>
          </a:p>
        </p:txBody>
      </p:sp>
      <p:sp>
        <p:nvSpPr>
          <p:cNvPr id="29" name="CuadroTexto 28">
            <a:extLst>
              <a:ext uri="{FF2B5EF4-FFF2-40B4-BE49-F238E27FC236}">
                <a16:creationId xmlns:a16="http://schemas.microsoft.com/office/drawing/2014/main" id="{B35C9D37-3FBE-4ED6-B36F-D868765FC41D}"/>
              </a:ext>
            </a:extLst>
          </p:cNvPr>
          <p:cNvSpPr txBox="1"/>
          <p:nvPr/>
        </p:nvSpPr>
        <p:spPr>
          <a:xfrm>
            <a:off x="78602" y="6740925"/>
            <a:ext cx="3121798" cy="400110"/>
          </a:xfrm>
          <a:prstGeom prst="rect">
            <a:avLst/>
          </a:prstGeom>
          <a:noFill/>
        </p:spPr>
        <p:txBody>
          <a:bodyPr wrap="square" rtlCol="0">
            <a:spAutoFit/>
          </a:bodyPr>
          <a:lstStyle/>
          <a:p>
            <a:r>
              <a:rPr lang="es-PE" sz="1000" i="1" dirty="0">
                <a:solidFill>
                  <a:srgbClr val="0070C0"/>
                </a:solidFill>
                <a:latin typeface="Poppins" pitchFamily="2" charset="77"/>
                <a:cs typeface="Poppins" pitchFamily="2" charset="77"/>
              </a:rPr>
              <a:t>Radar COVID -19</a:t>
            </a:r>
          </a:p>
          <a:p>
            <a:r>
              <a:rPr lang="es-PE" sz="1000" i="1" dirty="0">
                <a:solidFill>
                  <a:srgbClr val="0070C0"/>
                </a:solidFill>
                <a:latin typeface="Poppins" pitchFamily="2" charset="77"/>
                <a:cs typeface="Poppins" pitchFamily="2" charset="77"/>
              </a:rPr>
              <a:t>Número 78 – Del 24 al 30 dic. 2021</a:t>
            </a:r>
          </a:p>
        </p:txBody>
      </p:sp>
    </p:spTree>
    <p:extLst>
      <p:ext uri="{BB962C8B-B14F-4D97-AF65-F5344CB8AC3E}">
        <p14:creationId xmlns:p14="http://schemas.microsoft.com/office/powerpoint/2010/main" val="84879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88AA88E-04D1-0D4F-8E1D-AA187971A40F}"/>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a:extLst>
              <a:ext uri="{FF2B5EF4-FFF2-40B4-BE49-F238E27FC236}">
                <a16:creationId xmlns:a16="http://schemas.microsoft.com/office/drawing/2014/main" id="{875FB49E-1195-9046-B394-34F323192DB7}"/>
              </a:ext>
            </a:extLst>
          </p:cNvPr>
          <p:cNvSpPr/>
          <p:nvPr/>
        </p:nvSpPr>
        <p:spPr>
          <a:xfrm>
            <a:off x="0" y="1314760"/>
            <a:ext cx="10439400" cy="1619827"/>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a:extLst>
              <a:ext uri="{FF2B5EF4-FFF2-40B4-BE49-F238E27FC236}">
                <a16:creationId xmlns:a16="http://schemas.microsoft.com/office/drawing/2014/main" id="{390EB782-5916-424A-969C-376F59D71F21}"/>
              </a:ext>
            </a:extLst>
          </p:cNvPr>
          <p:cNvSpPr txBox="1"/>
          <p:nvPr/>
        </p:nvSpPr>
        <p:spPr>
          <a:xfrm>
            <a:off x="9800292" y="6702015"/>
            <a:ext cx="392621" cy="215444"/>
          </a:xfrm>
          <a:prstGeom prst="rect">
            <a:avLst/>
          </a:prstGeom>
          <a:solidFill>
            <a:srgbClr val="104894"/>
          </a:solidFill>
        </p:spPr>
        <p:txBody>
          <a:bodyPr wrap="square" rtlCol="0">
            <a:spAutoFit/>
          </a:bodyPr>
          <a:lstStyle/>
          <a:p>
            <a:pPr algn="r"/>
            <a:r>
              <a:rPr lang="es-PE" sz="800" b="1" dirty="0">
                <a:solidFill>
                  <a:schemeClr val="bg1"/>
                </a:solidFill>
                <a:latin typeface="Poppins" pitchFamily="2" charset="77"/>
                <a:cs typeface="Poppins" pitchFamily="2" charset="77"/>
              </a:rPr>
              <a:t>11</a:t>
            </a:r>
          </a:p>
        </p:txBody>
      </p:sp>
      <p:cxnSp>
        <p:nvCxnSpPr>
          <p:cNvPr id="15" name="Conector recto 14">
            <a:extLst>
              <a:ext uri="{FF2B5EF4-FFF2-40B4-BE49-F238E27FC236}">
                <a16:creationId xmlns:a16="http://schemas.microsoft.com/office/drawing/2014/main" id="{38A07A0E-26A1-2940-AD4C-BDA1A50CCF16}"/>
              </a:ext>
            </a:extLst>
          </p:cNvPr>
          <p:cNvCxnSpPr>
            <a:cxnSpLocks/>
          </p:cNvCxnSpPr>
          <p:nvPr/>
        </p:nvCxnSpPr>
        <p:spPr>
          <a:xfrm>
            <a:off x="2180027" y="6407968"/>
            <a:ext cx="728295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1F83016F-AF78-E54B-AFB3-F85BDA57B3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8" name="Imagen 7">
            <a:extLst>
              <a:ext uri="{FF2B5EF4-FFF2-40B4-BE49-F238E27FC236}">
                <a16:creationId xmlns:a16="http://schemas.microsoft.com/office/drawing/2014/main" id="{CC80808A-B14A-A849-84E5-30A0C7202A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sp>
        <p:nvSpPr>
          <p:cNvPr id="16" name="CuadroTexto 15">
            <a:extLst>
              <a:ext uri="{FF2B5EF4-FFF2-40B4-BE49-F238E27FC236}">
                <a16:creationId xmlns:a16="http://schemas.microsoft.com/office/drawing/2014/main" id="{668C1819-2E34-B24A-812E-4A0518AB4AFE}"/>
              </a:ext>
            </a:extLst>
          </p:cNvPr>
          <p:cNvSpPr txBox="1"/>
          <p:nvPr/>
        </p:nvSpPr>
        <p:spPr>
          <a:xfrm>
            <a:off x="2858533" y="341788"/>
            <a:ext cx="3388658" cy="707886"/>
          </a:xfrm>
          <a:prstGeom prst="rect">
            <a:avLst/>
          </a:prstGeom>
          <a:noFill/>
        </p:spPr>
        <p:txBody>
          <a:bodyPr wrap="square" rtlCol="0">
            <a:spAutoFit/>
          </a:bodyPr>
          <a:lstStyle/>
          <a:p>
            <a:r>
              <a:rPr lang="es-PE" sz="2000" b="1">
                <a:solidFill>
                  <a:schemeClr val="bg1"/>
                </a:solidFill>
                <a:latin typeface="Poppins" pitchFamily="2" charset="77"/>
                <a:cs typeface="Poppins" pitchFamily="2" charset="77"/>
              </a:rPr>
              <a:t>NIÑAS, NIÑOS</a:t>
            </a:r>
          </a:p>
          <a:p>
            <a:r>
              <a:rPr lang="es-PE" sz="2000" b="1">
                <a:solidFill>
                  <a:schemeClr val="bg1"/>
                </a:solidFill>
                <a:latin typeface="Poppins" pitchFamily="2" charset="77"/>
                <a:cs typeface="Poppins" pitchFamily="2" charset="77"/>
              </a:rPr>
              <a:t>Y ADOLESCENTES</a:t>
            </a:r>
          </a:p>
        </p:txBody>
      </p:sp>
      <p:cxnSp>
        <p:nvCxnSpPr>
          <p:cNvPr id="17" name="Conector recto 16">
            <a:extLst>
              <a:ext uri="{FF2B5EF4-FFF2-40B4-BE49-F238E27FC236}">
                <a16:creationId xmlns:a16="http://schemas.microsoft.com/office/drawing/2014/main" id="{085B2B0D-9017-2F42-A5D5-E8F793F37B59}"/>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1BAD05F2-3665-7C44-A594-7C892088654C}"/>
              </a:ext>
            </a:extLst>
          </p:cNvPr>
          <p:cNvSpPr txBox="1"/>
          <p:nvPr/>
        </p:nvSpPr>
        <p:spPr>
          <a:xfrm>
            <a:off x="3251176" y="3194458"/>
            <a:ext cx="3043047" cy="715581"/>
          </a:xfrm>
          <a:prstGeom prst="rect">
            <a:avLst/>
          </a:prstGeom>
          <a:noFill/>
        </p:spPr>
        <p:txBody>
          <a:bodyPr wrap="square" rtlCol="0">
            <a:spAutoFit/>
          </a:bodyPr>
          <a:lstStyle/>
          <a:p>
            <a:r>
              <a:rPr lang="es-PE" sz="1050" b="1" dirty="0">
                <a:solidFill>
                  <a:srgbClr val="104894"/>
                </a:solidFill>
                <a:latin typeface="Poppins" pitchFamily="2" charset="77"/>
                <a:cs typeface="Poppins" pitchFamily="2" charset="77"/>
              </a:rPr>
              <a:t>29 de diciembre 2021</a:t>
            </a:r>
          </a:p>
          <a:p>
            <a:r>
              <a:rPr lang="es-PE" sz="1400" b="1" dirty="0">
                <a:solidFill>
                  <a:srgbClr val="104894"/>
                </a:solidFill>
                <a:latin typeface="Poppins" pitchFamily="2" charset="77"/>
                <a:cs typeface="Poppins" pitchFamily="2" charset="77"/>
              </a:rPr>
              <a:t>NIÑAS, NIÑOS Y ADOLESCENTES</a:t>
            </a:r>
          </a:p>
          <a:p>
            <a:r>
              <a:rPr lang="es-PE" sz="1600" b="1" dirty="0">
                <a:solidFill>
                  <a:srgbClr val="9D143C"/>
                </a:solidFill>
                <a:latin typeface="Poppins" pitchFamily="2" charset="77"/>
                <a:cs typeface="Poppins" pitchFamily="2" charset="77"/>
              </a:rPr>
              <a:t>TOTAL DE FALLECIDOS: 1,179</a:t>
            </a:r>
          </a:p>
        </p:txBody>
      </p:sp>
      <p:graphicFrame>
        <p:nvGraphicFramePr>
          <p:cNvPr id="26" name="Gráfico 25">
            <a:extLst>
              <a:ext uri="{FF2B5EF4-FFF2-40B4-BE49-F238E27FC236}">
                <a16:creationId xmlns:a16="http://schemas.microsoft.com/office/drawing/2014/main" id="{237881E9-8795-C04A-9670-15DF8B669EC0}"/>
              </a:ext>
            </a:extLst>
          </p:cNvPr>
          <p:cNvGraphicFramePr>
            <a:graphicFrameLocks noChangeAspect="1"/>
          </p:cNvGraphicFramePr>
          <p:nvPr>
            <p:extLst>
              <p:ext uri="{D42A27DB-BD31-4B8C-83A1-F6EECF244321}">
                <p14:modId xmlns:p14="http://schemas.microsoft.com/office/powerpoint/2010/main" val="1032226074"/>
              </p:ext>
            </p:extLst>
          </p:nvPr>
        </p:nvGraphicFramePr>
        <p:xfrm>
          <a:off x="5641842" y="3743968"/>
          <a:ext cx="2664000" cy="2664000"/>
        </p:xfrm>
        <a:graphic>
          <a:graphicData uri="http://schemas.openxmlformats.org/drawingml/2006/chart">
            <c:chart xmlns:c="http://schemas.openxmlformats.org/drawingml/2006/chart" xmlns:r="http://schemas.openxmlformats.org/officeDocument/2006/relationships" r:id="rId4"/>
          </a:graphicData>
        </a:graphic>
      </p:graphicFrame>
      <p:sp>
        <p:nvSpPr>
          <p:cNvPr id="28" name="CuadroTexto 27">
            <a:extLst>
              <a:ext uri="{FF2B5EF4-FFF2-40B4-BE49-F238E27FC236}">
                <a16:creationId xmlns:a16="http://schemas.microsoft.com/office/drawing/2014/main" id="{C59A6EAC-8C08-1F42-AFBE-1D7057F10DBD}"/>
              </a:ext>
            </a:extLst>
          </p:cNvPr>
          <p:cNvSpPr txBox="1"/>
          <p:nvPr/>
        </p:nvSpPr>
        <p:spPr>
          <a:xfrm>
            <a:off x="4552862" y="4547395"/>
            <a:ext cx="1420701" cy="738664"/>
          </a:xfrm>
          <a:prstGeom prst="rect">
            <a:avLst/>
          </a:prstGeom>
          <a:noFill/>
        </p:spPr>
        <p:txBody>
          <a:bodyPr wrap="square" rtlCol="0">
            <a:spAutoFit/>
          </a:bodyPr>
          <a:lstStyle/>
          <a:p>
            <a:r>
              <a:rPr lang="es-PE" sz="1400" b="1" dirty="0">
                <a:solidFill>
                  <a:srgbClr val="104894"/>
                </a:solidFill>
                <a:latin typeface="Poppins" pitchFamily="2" charset="77"/>
                <a:cs typeface="Poppins" pitchFamily="2" charset="77"/>
              </a:rPr>
              <a:t>De 0 a </a:t>
            </a:r>
            <a:r>
              <a:rPr lang="es-PE" sz="1400" b="1" dirty="0">
                <a:solidFill>
                  <a:srgbClr val="104894"/>
                </a:solidFill>
                <a:latin typeface="Poppins" pitchFamily="2" charset="77"/>
              </a:rPr>
              <a:t>5 años: </a:t>
            </a:r>
          </a:p>
          <a:p>
            <a:r>
              <a:rPr lang="es-PE" sz="1400" b="1" dirty="0">
                <a:solidFill>
                  <a:srgbClr val="104894"/>
                </a:solidFill>
                <a:latin typeface="Poppins" pitchFamily="2" charset="77"/>
              </a:rPr>
              <a:t>543</a:t>
            </a:r>
          </a:p>
        </p:txBody>
      </p:sp>
      <p:sp>
        <p:nvSpPr>
          <p:cNvPr id="30" name="CuadroTexto 29">
            <a:extLst>
              <a:ext uri="{FF2B5EF4-FFF2-40B4-BE49-F238E27FC236}">
                <a16:creationId xmlns:a16="http://schemas.microsoft.com/office/drawing/2014/main" id="{A0C07B9F-97D9-6C40-8E0E-C932C958717F}"/>
              </a:ext>
            </a:extLst>
          </p:cNvPr>
          <p:cNvSpPr txBox="1"/>
          <p:nvPr/>
        </p:nvSpPr>
        <p:spPr>
          <a:xfrm>
            <a:off x="8010589" y="4169910"/>
            <a:ext cx="1605831" cy="523220"/>
          </a:xfrm>
          <a:prstGeom prst="rect">
            <a:avLst/>
          </a:prstGeom>
          <a:noFill/>
        </p:spPr>
        <p:txBody>
          <a:bodyPr wrap="square" rtlCol="0">
            <a:spAutoFit/>
          </a:bodyPr>
          <a:lstStyle/>
          <a:p>
            <a:r>
              <a:rPr lang="es-PE" sz="1400" b="1" dirty="0">
                <a:solidFill>
                  <a:srgbClr val="9D143C"/>
                </a:solidFill>
                <a:latin typeface="Poppins" pitchFamily="2" charset="77"/>
                <a:cs typeface="Poppins" pitchFamily="2" charset="77"/>
              </a:rPr>
              <a:t>De 12 a 17 </a:t>
            </a:r>
            <a:r>
              <a:rPr lang="es-PE" sz="1400" b="1" dirty="0">
                <a:solidFill>
                  <a:srgbClr val="9D143C"/>
                </a:solidFill>
                <a:latin typeface="Poppins" pitchFamily="2" charset="77"/>
              </a:rPr>
              <a:t>años: </a:t>
            </a:r>
          </a:p>
          <a:p>
            <a:r>
              <a:rPr lang="es-PE" sz="1400" b="1" dirty="0">
                <a:solidFill>
                  <a:srgbClr val="9D143C"/>
                </a:solidFill>
                <a:latin typeface="Poppins" pitchFamily="2" charset="77"/>
              </a:rPr>
              <a:t>348</a:t>
            </a:r>
          </a:p>
        </p:txBody>
      </p:sp>
      <p:sp>
        <p:nvSpPr>
          <p:cNvPr id="34" name="CuadroTexto 33">
            <a:extLst>
              <a:ext uri="{FF2B5EF4-FFF2-40B4-BE49-F238E27FC236}">
                <a16:creationId xmlns:a16="http://schemas.microsoft.com/office/drawing/2014/main" id="{10DD4BDC-E3BE-7041-87EC-2ED98A906C3B}"/>
              </a:ext>
            </a:extLst>
          </p:cNvPr>
          <p:cNvSpPr txBox="1"/>
          <p:nvPr/>
        </p:nvSpPr>
        <p:spPr>
          <a:xfrm>
            <a:off x="7884075" y="5642291"/>
            <a:ext cx="1690770" cy="523220"/>
          </a:xfrm>
          <a:prstGeom prst="rect">
            <a:avLst/>
          </a:prstGeom>
          <a:noFill/>
        </p:spPr>
        <p:txBody>
          <a:bodyPr wrap="square" rtlCol="0">
            <a:spAutoFit/>
          </a:bodyPr>
          <a:lstStyle/>
          <a:p>
            <a:r>
              <a:rPr lang="es-PE" sz="1400" b="1" dirty="0">
                <a:solidFill>
                  <a:srgbClr val="E9A95C"/>
                </a:solidFill>
                <a:latin typeface="Poppins" pitchFamily="2" charset="77"/>
                <a:cs typeface="Poppins" pitchFamily="2" charset="77"/>
              </a:rPr>
              <a:t>De 6 a 11 años: </a:t>
            </a:r>
          </a:p>
          <a:p>
            <a:r>
              <a:rPr lang="es-PE" sz="1400" b="1" dirty="0">
                <a:solidFill>
                  <a:srgbClr val="E9A95C"/>
                </a:solidFill>
                <a:latin typeface="Poppins" pitchFamily="2" charset="77"/>
              </a:rPr>
              <a:t>288</a:t>
            </a:r>
          </a:p>
        </p:txBody>
      </p:sp>
      <p:pic>
        <p:nvPicPr>
          <p:cNvPr id="25" name="Imagen 24" descr="Imagen que contiene dibujo, juguete, muñeca, lego&#10;&#10;Descripción generada automáticamente">
            <a:extLst>
              <a:ext uri="{FF2B5EF4-FFF2-40B4-BE49-F238E27FC236}">
                <a16:creationId xmlns:a16="http://schemas.microsoft.com/office/drawing/2014/main" id="{C4FED293-B61E-0945-98A0-3B461AD4FE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20268"/>
            <a:ext cx="3273561" cy="5376863"/>
          </a:xfrm>
          <a:prstGeom prst="rect">
            <a:avLst/>
          </a:prstGeom>
        </p:spPr>
      </p:pic>
      <p:sp>
        <p:nvSpPr>
          <p:cNvPr id="27" name="CuadroTexto 26">
            <a:extLst>
              <a:ext uri="{FF2B5EF4-FFF2-40B4-BE49-F238E27FC236}">
                <a16:creationId xmlns:a16="http://schemas.microsoft.com/office/drawing/2014/main" id="{E064AE44-351B-FC43-9BDF-96CB41BCA6A9}"/>
              </a:ext>
            </a:extLst>
          </p:cNvPr>
          <p:cNvSpPr txBox="1"/>
          <p:nvPr/>
        </p:nvSpPr>
        <p:spPr>
          <a:xfrm>
            <a:off x="2562445" y="1453618"/>
            <a:ext cx="2996960" cy="1508105"/>
          </a:xfrm>
          <a:prstGeom prst="rect">
            <a:avLst/>
          </a:prstGeom>
          <a:noFill/>
        </p:spPr>
        <p:txBody>
          <a:bodyPr wrap="square" rtlCol="0">
            <a:spAutoFit/>
          </a:bodyPr>
          <a:lstStyle/>
          <a:p>
            <a:r>
              <a:rPr lang="es-PE" sz="1400" b="1" dirty="0">
                <a:solidFill>
                  <a:schemeClr val="bg1"/>
                </a:solidFill>
                <a:latin typeface="Poppins" pitchFamily="2" charset="77"/>
                <a:cs typeface="Poppins" pitchFamily="2" charset="77"/>
              </a:rPr>
              <a:t>Actualización al 29 de diciembre 2021</a:t>
            </a:r>
          </a:p>
          <a:p>
            <a:endParaRPr lang="es-PE" sz="1600" b="1" dirty="0">
              <a:solidFill>
                <a:schemeClr val="bg1"/>
              </a:solidFill>
              <a:latin typeface="Poppins" pitchFamily="2" charset="77"/>
              <a:cs typeface="Poppins" pitchFamily="2" charset="77"/>
            </a:endParaRPr>
          </a:p>
          <a:p>
            <a:r>
              <a:rPr lang="es-PE" sz="1600" b="1" dirty="0">
                <a:solidFill>
                  <a:schemeClr val="bg1"/>
                </a:solidFill>
                <a:latin typeface="Poppins" pitchFamily="2" charset="77"/>
                <a:cs typeface="Poppins" pitchFamily="2" charset="77"/>
              </a:rPr>
              <a:t>Gráfico 3</a:t>
            </a:r>
          </a:p>
          <a:p>
            <a:r>
              <a:rPr lang="es-PE" sz="1600" b="1" u="sng" dirty="0">
                <a:solidFill>
                  <a:schemeClr val="bg1"/>
                </a:solidFill>
                <a:latin typeface="Poppins" pitchFamily="2" charset="77"/>
                <a:cs typeface="Poppins" pitchFamily="2" charset="77"/>
              </a:rPr>
              <a:t>Total acumulado de fallecidos</a:t>
            </a:r>
          </a:p>
        </p:txBody>
      </p:sp>
      <p:pic>
        <p:nvPicPr>
          <p:cNvPr id="29" name="Imagen 28">
            <a:extLst>
              <a:ext uri="{FF2B5EF4-FFF2-40B4-BE49-F238E27FC236}">
                <a16:creationId xmlns:a16="http://schemas.microsoft.com/office/drawing/2014/main" id="{4FCC753C-01EA-F548-9996-C3525E2164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58117" y="1508582"/>
            <a:ext cx="4324350" cy="1148825"/>
          </a:xfrm>
          <a:prstGeom prst="rect">
            <a:avLst/>
          </a:prstGeom>
        </p:spPr>
      </p:pic>
      <p:graphicFrame>
        <p:nvGraphicFramePr>
          <p:cNvPr id="31" name="Tabla 5">
            <a:extLst>
              <a:ext uri="{FF2B5EF4-FFF2-40B4-BE49-F238E27FC236}">
                <a16:creationId xmlns:a16="http://schemas.microsoft.com/office/drawing/2014/main" id="{F08B41B2-CBCD-4545-ACDB-39C866524A50}"/>
              </a:ext>
            </a:extLst>
          </p:cNvPr>
          <p:cNvGraphicFramePr>
            <a:graphicFrameLocks noGrp="1"/>
          </p:cNvGraphicFramePr>
          <p:nvPr>
            <p:extLst>
              <p:ext uri="{D42A27DB-BD31-4B8C-83A1-F6EECF244321}">
                <p14:modId xmlns:p14="http://schemas.microsoft.com/office/powerpoint/2010/main" val="3509808051"/>
              </p:ext>
            </p:extLst>
          </p:nvPr>
        </p:nvGraphicFramePr>
        <p:xfrm>
          <a:off x="5641841" y="1597669"/>
          <a:ext cx="4340624" cy="475178"/>
        </p:xfrm>
        <a:graphic>
          <a:graphicData uri="http://schemas.openxmlformats.org/drawingml/2006/table">
            <a:tbl>
              <a:tblPr firstRow="1" bandRow="1">
                <a:tableStyleId>{5C22544A-7EE6-4342-B048-85BDC9FD1C3A}</a:tableStyleId>
              </a:tblPr>
              <a:tblGrid>
                <a:gridCol w="1085156">
                  <a:extLst>
                    <a:ext uri="{9D8B030D-6E8A-4147-A177-3AD203B41FA5}">
                      <a16:colId xmlns:a16="http://schemas.microsoft.com/office/drawing/2014/main" val="1236016394"/>
                    </a:ext>
                  </a:extLst>
                </a:gridCol>
                <a:gridCol w="1085156">
                  <a:extLst>
                    <a:ext uri="{9D8B030D-6E8A-4147-A177-3AD203B41FA5}">
                      <a16:colId xmlns:a16="http://schemas.microsoft.com/office/drawing/2014/main" val="3423314031"/>
                    </a:ext>
                  </a:extLst>
                </a:gridCol>
                <a:gridCol w="1085156">
                  <a:extLst>
                    <a:ext uri="{9D8B030D-6E8A-4147-A177-3AD203B41FA5}">
                      <a16:colId xmlns:a16="http://schemas.microsoft.com/office/drawing/2014/main" val="66170925"/>
                    </a:ext>
                  </a:extLst>
                </a:gridCol>
                <a:gridCol w="1085156">
                  <a:extLst>
                    <a:ext uri="{9D8B030D-6E8A-4147-A177-3AD203B41FA5}">
                      <a16:colId xmlns:a16="http://schemas.microsoft.com/office/drawing/2014/main" val="439685741"/>
                    </a:ext>
                  </a:extLst>
                </a:gridCol>
              </a:tblGrid>
              <a:tr h="475178">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900" b="1" dirty="0">
                          <a:solidFill>
                            <a:schemeClr val="bg1"/>
                          </a:solidFill>
                          <a:latin typeface="Poppins" pitchFamily="2" charset="77"/>
                          <a:cs typeface="Poppins" pitchFamily="2" charset="77"/>
                        </a:rPr>
                        <a:t>TOTAL CONTAGIADOS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dirty="0">
                          <a:solidFill>
                            <a:schemeClr val="bg1"/>
                          </a:solidFill>
                          <a:latin typeface="Poppins" pitchFamily="2" charset="77"/>
                          <a:cs typeface="Poppins" pitchFamily="2" charset="77"/>
                        </a:rPr>
                        <a:t>TOTAL FALLECIDOS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dirty="0">
                          <a:solidFill>
                            <a:schemeClr val="bg1"/>
                          </a:solidFill>
                          <a:latin typeface="Poppins" pitchFamily="2" charset="77"/>
                          <a:cs typeface="Poppins" pitchFamily="2" charset="77"/>
                        </a:rPr>
                        <a:t>NNA</a:t>
                      </a:r>
                    </a:p>
                    <a:p>
                      <a:pPr algn="ctr"/>
                      <a:r>
                        <a:rPr lang="es-PE" sz="900" b="1" dirty="0">
                          <a:solidFill>
                            <a:schemeClr val="bg1"/>
                          </a:solidFill>
                          <a:latin typeface="Poppins" pitchFamily="2" charset="77"/>
                          <a:cs typeface="Poppins" pitchFamily="2" charset="77"/>
                        </a:rPr>
                        <a:t>CONTAGIADOS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dirty="0">
                          <a:solidFill>
                            <a:schemeClr val="bg1"/>
                          </a:solidFill>
                          <a:latin typeface="Poppins" pitchFamily="2" charset="77"/>
                          <a:cs typeface="Poppins" pitchFamily="2" charset="77"/>
                        </a:rPr>
                        <a:t>NNA</a:t>
                      </a:r>
                    </a:p>
                    <a:p>
                      <a:pPr algn="ctr"/>
                      <a:r>
                        <a:rPr lang="es-PE" sz="900" b="1" dirty="0">
                          <a:solidFill>
                            <a:schemeClr val="bg1"/>
                          </a:solidFill>
                          <a:latin typeface="Poppins" pitchFamily="2" charset="77"/>
                          <a:cs typeface="Poppins" pitchFamily="2" charset="77"/>
                        </a:rPr>
                        <a:t>FALLECIDOS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608287"/>
                  </a:ext>
                </a:extLst>
              </a:tr>
            </a:tbl>
          </a:graphicData>
        </a:graphic>
      </p:graphicFrame>
      <p:pic>
        <p:nvPicPr>
          <p:cNvPr id="23" name="Imagen 22">
            <a:extLst>
              <a:ext uri="{FF2B5EF4-FFF2-40B4-BE49-F238E27FC236}">
                <a16:creationId xmlns:a16="http://schemas.microsoft.com/office/drawing/2014/main" id="{5F2C4264-1C36-49EB-A5D6-CF147152502C}"/>
              </a:ext>
            </a:extLst>
          </p:cNvPr>
          <p:cNvPicPr>
            <a:picLocks noChangeAspect="1"/>
          </p:cNvPicPr>
          <p:nvPr/>
        </p:nvPicPr>
        <p:blipFill rotWithShape="1">
          <a:blip r:embed="rId7">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24" name="CuadroTexto 23">
            <a:extLst>
              <a:ext uri="{FF2B5EF4-FFF2-40B4-BE49-F238E27FC236}">
                <a16:creationId xmlns:a16="http://schemas.microsoft.com/office/drawing/2014/main" id="{AD303432-E03F-4263-A718-23013E8C764D}"/>
              </a:ext>
            </a:extLst>
          </p:cNvPr>
          <p:cNvSpPr txBox="1"/>
          <p:nvPr/>
        </p:nvSpPr>
        <p:spPr>
          <a:xfrm>
            <a:off x="3680923" y="6521944"/>
            <a:ext cx="6667234" cy="415498"/>
          </a:xfrm>
          <a:prstGeom prst="rect">
            <a:avLst/>
          </a:prstGeom>
          <a:noFill/>
        </p:spPr>
        <p:txBody>
          <a:bodyPr wrap="square" rtlCol="0">
            <a:spAutoFit/>
          </a:bodyPr>
          <a:lstStyle/>
          <a:p>
            <a:r>
              <a:rPr lang="es-PE" sz="700" b="1" dirty="0">
                <a:latin typeface="Poppins" pitchFamily="2" charset="77"/>
              </a:rPr>
              <a:t>Nota: Incluye el 29 de diciembre. Fuente: Ministerio de Salud. Plataforma Nacional Datos abiertos.  Recuperado el 31/12/2021 de </a:t>
            </a:r>
            <a:r>
              <a:rPr lang="es-PE" sz="700" b="1" dirty="0">
                <a:latin typeface="Poppins" pitchFamily="2" charset="77"/>
                <a:hlinkClick r:id="rId8"/>
              </a:rPr>
              <a:t>ttps://www.datosabiertos.gob.pe/search/field_topic/covid-19-917?sort_by=changed</a:t>
            </a:r>
            <a:r>
              <a:rPr lang="es-PE" sz="700" b="1" dirty="0">
                <a:latin typeface="Poppins" pitchFamily="2" charset="77"/>
              </a:rPr>
              <a:t> . Elaborado por Terre des Hommes Suisse/Incidencia/Ana Cecilia Aliaga M.</a:t>
            </a:r>
          </a:p>
        </p:txBody>
      </p:sp>
      <p:sp>
        <p:nvSpPr>
          <p:cNvPr id="32" name="CuadroTexto 31">
            <a:extLst>
              <a:ext uri="{FF2B5EF4-FFF2-40B4-BE49-F238E27FC236}">
                <a16:creationId xmlns:a16="http://schemas.microsoft.com/office/drawing/2014/main" id="{3084D722-27F5-4707-B27A-29BF1660EBE6}"/>
              </a:ext>
            </a:extLst>
          </p:cNvPr>
          <p:cNvSpPr txBox="1"/>
          <p:nvPr/>
        </p:nvSpPr>
        <p:spPr>
          <a:xfrm>
            <a:off x="78602" y="6740925"/>
            <a:ext cx="3121798" cy="400110"/>
          </a:xfrm>
          <a:prstGeom prst="rect">
            <a:avLst/>
          </a:prstGeom>
          <a:noFill/>
        </p:spPr>
        <p:txBody>
          <a:bodyPr wrap="square" rtlCol="0">
            <a:spAutoFit/>
          </a:bodyPr>
          <a:lstStyle/>
          <a:p>
            <a:r>
              <a:rPr lang="es-PE" sz="1000" i="1" dirty="0">
                <a:solidFill>
                  <a:srgbClr val="0070C0"/>
                </a:solidFill>
                <a:latin typeface="Poppins" pitchFamily="2" charset="77"/>
                <a:cs typeface="Poppins" pitchFamily="2" charset="77"/>
              </a:rPr>
              <a:t>Radar COVID -19</a:t>
            </a:r>
          </a:p>
          <a:p>
            <a:r>
              <a:rPr lang="es-PE" sz="1000" i="1" dirty="0">
                <a:solidFill>
                  <a:srgbClr val="0070C0"/>
                </a:solidFill>
                <a:latin typeface="Poppins" pitchFamily="2" charset="77"/>
                <a:cs typeface="Poppins" pitchFamily="2" charset="77"/>
              </a:rPr>
              <a:t>Número 78 – Del 24 al 30 dic. 2021</a:t>
            </a:r>
          </a:p>
        </p:txBody>
      </p:sp>
      <p:graphicFrame>
        <p:nvGraphicFramePr>
          <p:cNvPr id="33" name="Tabla 5">
            <a:extLst>
              <a:ext uri="{FF2B5EF4-FFF2-40B4-BE49-F238E27FC236}">
                <a16:creationId xmlns:a16="http://schemas.microsoft.com/office/drawing/2014/main" id="{215A0A5A-7233-494E-B520-4289CEB30015}"/>
              </a:ext>
            </a:extLst>
          </p:cNvPr>
          <p:cNvGraphicFramePr>
            <a:graphicFrameLocks noGrp="1"/>
          </p:cNvGraphicFramePr>
          <p:nvPr>
            <p:extLst>
              <p:ext uri="{D42A27DB-BD31-4B8C-83A1-F6EECF244321}">
                <p14:modId xmlns:p14="http://schemas.microsoft.com/office/powerpoint/2010/main" val="715845236"/>
              </p:ext>
            </p:extLst>
          </p:nvPr>
        </p:nvGraphicFramePr>
        <p:xfrm>
          <a:off x="5682539" y="2220460"/>
          <a:ext cx="4324348" cy="353775"/>
        </p:xfrm>
        <a:graphic>
          <a:graphicData uri="http://schemas.openxmlformats.org/drawingml/2006/table">
            <a:tbl>
              <a:tblPr firstRow="1" bandRow="1">
                <a:tableStyleId>{5C22544A-7EE6-4342-B048-85BDC9FD1C3A}</a:tableStyleId>
              </a:tblPr>
              <a:tblGrid>
                <a:gridCol w="1081087">
                  <a:extLst>
                    <a:ext uri="{9D8B030D-6E8A-4147-A177-3AD203B41FA5}">
                      <a16:colId xmlns:a16="http://schemas.microsoft.com/office/drawing/2014/main" val="1236016394"/>
                    </a:ext>
                  </a:extLst>
                </a:gridCol>
                <a:gridCol w="1081087">
                  <a:extLst>
                    <a:ext uri="{9D8B030D-6E8A-4147-A177-3AD203B41FA5}">
                      <a16:colId xmlns:a16="http://schemas.microsoft.com/office/drawing/2014/main" val="3423314031"/>
                    </a:ext>
                  </a:extLst>
                </a:gridCol>
                <a:gridCol w="1081087">
                  <a:extLst>
                    <a:ext uri="{9D8B030D-6E8A-4147-A177-3AD203B41FA5}">
                      <a16:colId xmlns:a16="http://schemas.microsoft.com/office/drawing/2014/main" val="66170925"/>
                    </a:ext>
                  </a:extLst>
                </a:gridCol>
                <a:gridCol w="1081087">
                  <a:extLst>
                    <a:ext uri="{9D8B030D-6E8A-4147-A177-3AD203B41FA5}">
                      <a16:colId xmlns:a16="http://schemas.microsoft.com/office/drawing/2014/main" val="439685741"/>
                    </a:ext>
                  </a:extLst>
                </a:gridCol>
              </a:tblGrid>
              <a:tr h="353775">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2,296,831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202,653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140,211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1,179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608287"/>
                  </a:ext>
                </a:extLst>
              </a:tr>
            </a:tbl>
          </a:graphicData>
        </a:graphic>
      </p:graphicFrame>
    </p:spTree>
    <p:extLst>
      <p:ext uri="{BB962C8B-B14F-4D97-AF65-F5344CB8AC3E}">
        <p14:creationId xmlns:p14="http://schemas.microsoft.com/office/powerpoint/2010/main" val="125316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88AA88E-04D1-0D4F-8E1D-AA187971A40F}"/>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a:extLst>
              <a:ext uri="{FF2B5EF4-FFF2-40B4-BE49-F238E27FC236}">
                <a16:creationId xmlns:a16="http://schemas.microsoft.com/office/drawing/2014/main" id="{875FB49E-1195-9046-B394-34F323192DB7}"/>
              </a:ext>
            </a:extLst>
          </p:cNvPr>
          <p:cNvSpPr/>
          <p:nvPr/>
        </p:nvSpPr>
        <p:spPr>
          <a:xfrm>
            <a:off x="0" y="1314760"/>
            <a:ext cx="10439400" cy="1619827"/>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a:extLst>
              <a:ext uri="{FF2B5EF4-FFF2-40B4-BE49-F238E27FC236}">
                <a16:creationId xmlns:a16="http://schemas.microsoft.com/office/drawing/2014/main" id="{390EB782-5916-424A-969C-376F59D71F21}"/>
              </a:ext>
            </a:extLst>
          </p:cNvPr>
          <p:cNvSpPr txBox="1"/>
          <p:nvPr/>
        </p:nvSpPr>
        <p:spPr>
          <a:xfrm>
            <a:off x="9860252" y="6702015"/>
            <a:ext cx="332661" cy="215444"/>
          </a:xfrm>
          <a:prstGeom prst="rect">
            <a:avLst/>
          </a:prstGeom>
          <a:solidFill>
            <a:srgbClr val="104894"/>
          </a:solidFill>
        </p:spPr>
        <p:txBody>
          <a:bodyPr wrap="square" rtlCol="0">
            <a:spAutoFit/>
          </a:bodyPr>
          <a:lstStyle/>
          <a:p>
            <a:pPr algn="r"/>
            <a:r>
              <a:rPr lang="es-PE" sz="800" b="1" dirty="0">
                <a:solidFill>
                  <a:schemeClr val="bg1"/>
                </a:solidFill>
                <a:latin typeface="Poppins" pitchFamily="2" charset="77"/>
                <a:cs typeface="Poppins" pitchFamily="2" charset="77"/>
              </a:rPr>
              <a:t>12</a:t>
            </a:r>
          </a:p>
        </p:txBody>
      </p:sp>
      <p:cxnSp>
        <p:nvCxnSpPr>
          <p:cNvPr id="15" name="Conector recto 14">
            <a:extLst>
              <a:ext uri="{FF2B5EF4-FFF2-40B4-BE49-F238E27FC236}">
                <a16:creationId xmlns:a16="http://schemas.microsoft.com/office/drawing/2014/main" id="{38A07A0E-26A1-2940-AD4C-BDA1A50CCF16}"/>
              </a:ext>
            </a:extLst>
          </p:cNvPr>
          <p:cNvCxnSpPr>
            <a:cxnSpLocks/>
          </p:cNvCxnSpPr>
          <p:nvPr/>
        </p:nvCxnSpPr>
        <p:spPr>
          <a:xfrm>
            <a:off x="2180027" y="6407968"/>
            <a:ext cx="728295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1F83016F-AF78-E54B-AFB3-F85BDA57B3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8" name="Imagen 7">
            <a:extLst>
              <a:ext uri="{FF2B5EF4-FFF2-40B4-BE49-F238E27FC236}">
                <a16:creationId xmlns:a16="http://schemas.microsoft.com/office/drawing/2014/main" id="{CC80808A-B14A-A849-84E5-30A0C7202A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sp>
        <p:nvSpPr>
          <p:cNvPr id="16" name="CuadroTexto 15">
            <a:extLst>
              <a:ext uri="{FF2B5EF4-FFF2-40B4-BE49-F238E27FC236}">
                <a16:creationId xmlns:a16="http://schemas.microsoft.com/office/drawing/2014/main" id="{668C1819-2E34-B24A-812E-4A0518AB4AFE}"/>
              </a:ext>
            </a:extLst>
          </p:cNvPr>
          <p:cNvSpPr txBox="1"/>
          <p:nvPr/>
        </p:nvSpPr>
        <p:spPr>
          <a:xfrm>
            <a:off x="2858533" y="341788"/>
            <a:ext cx="3388658" cy="707886"/>
          </a:xfrm>
          <a:prstGeom prst="rect">
            <a:avLst/>
          </a:prstGeom>
          <a:noFill/>
        </p:spPr>
        <p:txBody>
          <a:bodyPr wrap="square" rtlCol="0">
            <a:spAutoFit/>
          </a:bodyPr>
          <a:lstStyle/>
          <a:p>
            <a:r>
              <a:rPr lang="es-PE" sz="2000" b="1">
                <a:solidFill>
                  <a:schemeClr val="bg1"/>
                </a:solidFill>
                <a:latin typeface="Poppins" pitchFamily="2" charset="77"/>
                <a:cs typeface="Poppins" pitchFamily="2" charset="77"/>
              </a:rPr>
              <a:t>NIÑAS, NIÑOS</a:t>
            </a:r>
          </a:p>
          <a:p>
            <a:r>
              <a:rPr lang="es-PE" sz="2000" b="1">
                <a:solidFill>
                  <a:schemeClr val="bg1"/>
                </a:solidFill>
                <a:latin typeface="Poppins" pitchFamily="2" charset="77"/>
                <a:cs typeface="Poppins" pitchFamily="2" charset="77"/>
              </a:rPr>
              <a:t>Y ADOLESCENTES</a:t>
            </a:r>
          </a:p>
        </p:txBody>
      </p:sp>
      <p:cxnSp>
        <p:nvCxnSpPr>
          <p:cNvPr id="17" name="Conector recto 16">
            <a:extLst>
              <a:ext uri="{FF2B5EF4-FFF2-40B4-BE49-F238E27FC236}">
                <a16:creationId xmlns:a16="http://schemas.microsoft.com/office/drawing/2014/main" id="{085B2B0D-9017-2F42-A5D5-E8F793F37B59}"/>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1BAD05F2-3665-7C44-A594-7C892088654C}"/>
              </a:ext>
            </a:extLst>
          </p:cNvPr>
          <p:cNvSpPr txBox="1"/>
          <p:nvPr/>
        </p:nvSpPr>
        <p:spPr>
          <a:xfrm>
            <a:off x="3071447" y="3176295"/>
            <a:ext cx="3475676" cy="684803"/>
          </a:xfrm>
          <a:prstGeom prst="rect">
            <a:avLst/>
          </a:prstGeom>
          <a:noFill/>
        </p:spPr>
        <p:txBody>
          <a:bodyPr wrap="square" rtlCol="0">
            <a:spAutoFit/>
          </a:bodyPr>
          <a:lstStyle/>
          <a:p>
            <a:r>
              <a:rPr lang="es-PE" sz="1050" dirty="0">
                <a:solidFill>
                  <a:srgbClr val="104894"/>
                </a:solidFill>
                <a:latin typeface="Poppins" pitchFamily="2" charset="77"/>
                <a:cs typeface="Poppins" pitchFamily="2" charset="77"/>
              </a:rPr>
              <a:t>Número de niñas, niños y adolescentes</a:t>
            </a:r>
          </a:p>
          <a:p>
            <a:r>
              <a:rPr lang="es-PE" sz="1400" b="1" dirty="0">
                <a:solidFill>
                  <a:srgbClr val="104894"/>
                </a:solidFill>
                <a:latin typeface="Poppins" pitchFamily="2" charset="77"/>
                <a:cs typeface="Poppins" pitchFamily="2" charset="77"/>
              </a:rPr>
              <a:t>FALLECIDOS</a:t>
            </a:r>
          </a:p>
          <a:p>
            <a:r>
              <a:rPr lang="es-PE" sz="1400" b="1" dirty="0">
                <a:solidFill>
                  <a:srgbClr val="9D143C"/>
                </a:solidFill>
                <a:latin typeface="Poppins" pitchFamily="2" charset="77"/>
                <a:cs typeface="Poppins" pitchFamily="2" charset="77"/>
              </a:rPr>
              <a:t>ENTRE 24</a:t>
            </a:r>
            <a:r>
              <a:rPr lang="en-US" sz="1400" b="1" dirty="0">
                <a:solidFill>
                  <a:srgbClr val="9D143C"/>
                </a:solidFill>
                <a:latin typeface="Poppins" pitchFamily="2" charset="77"/>
                <a:cs typeface="Poppins" pitchFamily="2" charset="77"/>
              </a:rPr>
              <a:t> - 29 dic 2021</a:t>
            </a:r>
            <a:r>
              <a:rPr lang="es-PE" sz="1400" b="1" dirty="0">
                <a:solidFill>
                  <a:srgbClr val="9D143C"/>
                </a:solidFill>
                <a:latin typeface="Poppins" pitchFamily="2" charset="77"/>
                <a:cs typeface="Poppins" pitchFamily="2" charset="77"/>
              </a:rPr>
              <a:t> : 4</a:t>
            </a:r>
            <a:endParaRPr lang="es-PE" sz="1600" b="1" dirty="0">
              <a:solidFill>
                <a:srgbClr val="9D143C"/>
              </a:solidFill>
              <a:latin typeface="Poppins" pitchFamily="2" charset="77"/>
              <a:cs typeface="Poppins" pitchFamily="2" charset="77"/>
            </a:endParaRPr>
          </a:p>
        </p:txBody>
      </p:sp>
      <p:graphicFrame>
        <p:nvGraphicFramePr>
          <p:cNvPr id="30" name="Gráfico 29">
            <a:extLst>
              <a:ext uri="{FF2B5EF4-FFF2-40B4-BE49-F238E27FC236}">
                <a16:creationId xmlns:a16="http://schemas.microsoft.com/office/drawing/2014/main" id="{954EB3E4-8E20-AF4D-8881-55791AD5C5D7}"/>
              </a:ext>
            </a:extLst>
          </p:cNvPr>
          <p:cNvGraphicFramePr>
            <a:graphicFrameLocks noChangeAspect="1"/>
          </p:cNvGraphicFramePr>
          <p:nvPr>
            <p:extLst>
              <p:ext uri="{D42A27DB-BD31-4B8C-83A1-F6EECF244321}">
                <p14:modId xmlns:p14="http://schemas.microsoft.com/office/powerpoint/2010/main" val="400561788"/>
              </p:ext>
            </p:extLst>
          </p:nvPr>
        </p:nvGraphicFramePr>
        <p:xfrm>
          <a:off x="5453588" y="3743968"/>
          <a:ext cx="2852254" cy="2664000"/>
        </p:xfrm>
        <a:graphic>
          <a:graphicData uri="http://schemas.openxmlformats.org/drawingml/2006/chart">
            <c:chart xmlns:c="http://schemas.openxmlformats.org/drawingml/2006/chart" xmlns:r="http://schemas.openxmlformats.org/officeDocument/2006/relationships" r:id="rId5"/>
          </a:graphicData>
        </a:graphic>
      </p:graphicFrame>
      <p:pic>
        <p:nvPicPr>
          <p:cNvPr id="25" name="Imagen 24">
            <a:extLst>
              <a:ext uri="{FF2B5EF4-FFF2-40B4-BE49-F238E27FC236}">
                <a16:creationId xmlns:a16="http://schemas.microsoft.com/office/drawing/2014/main" id="{426C014C-F93C-FA4F-89E8-0878F4C621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18077" y="1512754"/>
            <a:ext cx="4324350" cy="1148825"/>
          </a:xfrm>
          <a:prstGeom prst="rect">
            <a:avLst/>
          </a:prstGeom>
        </p:spPr>
      </p:pic>
      <p:graphicFrame>
        <p:nvGraphicFramePr>
          <p:cNvPr id="26" name="Tabla 5">
            <a:extLst>
              <a:ext uri="{FF2B5EF4-FFF2-40B4-BE49-F238E27FC236}">
                <a16:creationId xmlns:a16="http://schemas.microsoft.com/office/drawing/2014/main" id="{1ECFD583-A1AB-FA45-A88E-3DC178295C74}"/>
              </a:ext>
            </a:extLst>
          </p:cNvPr>
          <p:cNvGraphicFramePr>
            <a:graphicFrameLocks noGrp="1"/>
          </p:cNvGraphicFramePr>
          <p:nvPr>
            <p:extLst>
              <p:ext uri="{D42A27DB-BD31-4B8C-83A1-F6EECF244321}">
                <p14:modId xmlns:p14="http://schemas.microsoft.com/office/powerpoint/2010/main" val="1478186320"/>
              </p:ext>
            </p:extLst>
          </p:nvPr>
        </p:nvGraphicFramePr>
        <p:xfrm>
          <a:off x="5756252" y="1490279"/>
          <a:ext cx="4248000" cy="654589"/>
        </p:xfrm>
        <a:graphic>
          <a:graphicData uri="http://schemas.openxmlformats.org/drawingml/2006/table">
            <a:tbl>
              <a:tblPr firstRow="1" bandRow="1">
                <a:tableStyleId>{5C22544A-7EE6-4342-B048-85BDC9FD1C3A}</a:tableStyleId>
              </a:tblPr>
              <a:tblGrid>
                <a:gridCol w="1062000">
                  <a:extLst>
                    <a:ext uri="{9D8B030D-6E8A-4147-A177-3AD203B41FA5}">
                      <a16:colId xmlns:a16="http://schemas.microsoft.com/office/drawing/2014/main" val="1236016394"/>
                    </a:ext>
                  </a:extLst>
                </a:gridCol>
                <a:gridCol w="1062000">
                  <a:extLst>
                    <a:ext uri="{9D8B030D-6E8A-4147-A177-3AD203B41FA5}">
                      <a16:colId xmlns:a16="http://schemas.microsoft.com/office/drawing/2014/main" val="3423314031"/>
                    </a:ext>
                  </a:extLst>
                </a:gridCol>
                <a:gridCol w="1062000">
                  <a:extLst>
                    <a:ext uri="{9D8B030D-6E8A-4147-A177-3AD203B41FA5}">
                      <a16:colId xmlns:a16="http://schemas.microsoft.com/office/drawing/2014/main" val="66170925"/>
                    </a:ext>
                  </a:extLst>
                </a:gridCol>
                <a:gridCol w="1062000">
                  <a:extLst>
                    <a:ext uri="{9D8B030D-6E8A-4147-A177-3AD203B41FA5}">
                      <a16:colId xmlns:a16="http://schemas.microsoft.com/office/drawing/2014/main" val="439685741"/>
                    </a:ext>
                  </a:extLst>
                </a:gridCol>
              </a:tblGrid>
              <a:tr h="654589">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900" b="1">
                          <a:solidFill>
                            <a:schemeClr val="bg1"/>
                          </a:solidFill>
                          <a:latin typeface="Poppins" pitchFamily="2" charset="77"/>
                          <a:cs typeface="Poppins" pitchFamily="2" charset="77"/>
                        </a:rPr>
                        <a:t>NUEVOS CONTAGIADOS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dirty="0">
                          <a:solidFill>
                            <a:schemeClr val="bg1"/>
                          </a:solidFill>
                          <a:latin typeface="Poppins" pitchFamily="2" charset="77"/>
                          <a:cs typeface="Poppins" pitchFamily="2" charset="77"/>
                        </a:rPr>
                        <a:t>NUEVOS</a:t>
                      </a:r>
                    </a:p>
                    <a:p>
                      <a:pPr algn="ctr"/>
                      <a:r>
                        <a:rPr lang="es-PE" sz="900" b="1" dirty="0">
                          <a:solidFill>
                            <a:schemeClr val="bg1"/>
                          </a:solidFill>
                          <a:latin typeface="Poppins" pitchFamily="2" charset="77"/>
                          <a:cs typeface="Poppins" pitchFamily="2" charset="77"/>
                        </a:rPr>
                        <a:t>FALLECIDOS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a:solidFill>
                            <a:schemeClr val="bg1"/>
                          </a:solidFill>
                          <a:latin typeface="Poppins" pitchFamily="2" charset="77"/>
                          <a:cs typeface="Poppins" pitchFamily="2" charset="77"/>
                        </a:rPr>
                        <a:t>NUEVOS NNA</a:t>
                      </a:r>
                    </a:p>
                    <a:p>
                      <a:pPr algn="ctr"/>
                      <a:r>
                        <a:rPr lang="es-PE" sz="900" b="1">
                          <a:solidFill>
                            <a:schemeClr val="bg1"/>
                          </a:solidFill>
                          <a:latin typeface="Poppins" pitchFamily="2" charset="77"/>
                          <a:cs typeface="Poppins" pitchFamily="2" charset="77"/>
                        </a:rPr>
                        <a:t>CONTAGIADOS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900" b="1" dirty="0">
                          <a:solidFill>
                            <a:schemeClr val="bg1"/>
                          </a:solidFill>
                          <a:latin typeface="Poppins" pitchFamily="2" charset="77"/>
                          <a:cs typeface="Poppins" pitchFamily="2" charset="77"/>
                        </a:rPr>
                        <a:t>NUEVOS NNA</a:t>
                      </a:r>
                    </a:p>
                    <a:p>
                      <a:pPr algn="ctr"/>
                      <a:r>
                        <a:rPr lang="es-PE" sz="900" b="1" dirty="0">
                          <a:solidFill>
                            <a:schemeClr val="bg1"/>
                          </a:solidFill>
                          <a:latin typeface="Poppins" pitchFamily="2" charset="77"/>
                          <a:cs typeface="Poppins" pitchFamily="2" charset="77"/>
                        </a:rPr>
                        <a:t>FALLECIDOS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608287"/>
                  </a:ext>
                </a:extLst>
              </a:tr>
            </a:tbl>
          </a:graphicData>
        </a:graphic>
      </p:graphicFrame>
      <p:pic>
        <p:nvPicPr>
          <p:cNvPr id="29" name="Imagen 28" descr="Imagen que contiene dibujo, juguete, muñeca, lego&#10;&#10;Descripción generada automáticamente">
            <a:extLst>
              <a:ext uri="{FF2B5EF4-FFF2-40B4-BE49-F238E27FC236}">
                <a16:creationId xmlns:a16="http://schemas.microsoft.com/office/drawing/2014/main" id="{2ED4033D-7883-1F47-8290-0D7E8D5989B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446" y="1358026"/>
            <a:ext cx="3273561" cy="5376863"/>
          </a:xfrm>
          <a:prstGeom prst="rect">
            <a:avLst/>
          </a:prstGeom>
        </p:spPr>
      </p:pic>
      <p:sp>
        <p:nvSpPr>
          <p:cNvPr id="31" name="CuadroTexto 30">
            <a:extLst>
              <a:ext uri="{FF2B5EF4-FFF2-40B4-BE49-F238E27FC236}">
                <a16:creationId xmlns:a16="http://schemas.microsoft.com/office/drawing/2014/main" id="{CC0BE5AB-F589-4BFE-AA9C-F4030C4E5DC0}"/>
              </a:ext>
            </a:extLst>
          </p:cNvPr>
          <p:cNvSpPr txBox="1"/>
          <p:nvPr/>
        </p:nvSpPr>
        <p:spPr>
          <a:xfrm>
            <a:off x="4601083" y="4473870"/>
            <a:ext cx="1455913" cy="523220"/>
          </a:xfrm>
          <a:prstGeom prst="rect">
            <a:avLst/>
          </a:prstGeom>
          <a:noFill/>
        </p:spPr>
        <p:txBody>
          <a:bodyPr wrap="square" rtlCol="0">
            <a:spAutoFit/>
          </a:bodyPr>
          <a:lstStyle/>
          <a:p>
            <a:r>
              <a:rPr lang="es-PE" sz="1400" b="1" dirty="0">
                <a:solidFill>
                  <a:srgbClr val="104894"/>
                </a:solidFill>
                <a:latin typeface="Poppins" pitchFamily="2" charset="77"/>
                <a:cs typeface="Poppins" pitchFamily="2" charset="77"/>
              </a:rPr>
              <a:t>De 0 a </a:t>
            </a:r>
            <a:r>
              <a:rPr lang="es-PE" sz="1400" b="1" dirty="0">
                <a:solidFill>
                  <a:srgbClr val="104894"/>
                </a:solidFill>
                <a:latin typeface="Poppins" pitchFamily="2" charset="77"/>
              </a:rPr>
              <a:t>5 años: </a:t>
            </a:r>
          </a:p>
          <a:p>
            <a:r>
              <a:rPr lang="es-PE" sz="1400" b="1" dirty="0">
                <a:solidFill>
                  <a:srgbClr val="104894"/>
                </a:solidFill>
                <a:latin typeface="Poppins" pitchFamily="2" charset="77"/>
              </a:rPr>
              <a:t>2</a:t>
            </a:r>
          </a:p>
        </p:txBody>
      </p:sp>
      <p:sp>
        <p:nvSpPr>
          <p:cNvPr id="32" name="CuadroTexto 31">
            <a:extLst>
              <a:ext uri="{FF2B5EF4-FFF2-40B4-BE49-F238E27FC236}">
                <a16:creationId xmlns:a16="http://schemas.microsoft.com/office/drawing/2014/main" id="{7AF15B7E-FB31-40B8-9296-6882E83F2439}"/>
              </a:ext>
            </a:extLst>
          </p:cNvPr>
          <p:cNvSpPr txBox="1"/>
          <p:nvPr/>
        </p:nvSpPr>
        <p:spPr>
          <a:xfrm>
            <a:off x="7949060" y="4264726"/>
            <a:ext cx="1605831" cy="738664"/>
          </a:xfrm>
          <a:prstGeom prst="rect">
            <a:avLst/>
          </a:prstGeom>
          <a:noFill/>
        </p:spPr>
        <p:txBody>
          <a:bodyPr wrap="square" rtlCol="0">
            <a:spAutoFit/>
          </a:bodyPr>
          <a:lstStyle/>
          <a:p>
            <a:r>
              <a:rPr lang="es-PE" sz="1400" b="1" dirty="0">
                <a:solidFill>
                  <a:srgbClr val="9D143C"/>
                </a:solidFill>
                <a:latin typeface="Poppins" pitchFamily="2" charset="77"/>
                <a:cs typeface="Poppins" pitchFamily="2" charset="77"/>
              </a:rPr>
              <a:t>De 12 a 17 </a:t>
            </a:r>
            <a:r>
              <a:rPr lang="es-PE" sz="1400" b="1" dirty="0">
                <a:solidFill>
                  <a:srgbClr val="9D143C"/>
                </a:solidFill>
                <a:latin typeface="Poppins" pitchFamily="2" charset="77"/>
              </a:rPr>
              <a:t>años: </a:t>
            </a:r>
          </a:p>
          <a:p>
            <a:r>
              <a:rPr lang="es-PE" sz="1400" b="1" dirty="0">
                <a:solidFill>
                  <a:srgbClr val="9D143C"/>
                </a:solidFill>
                <a:latin typeface="Poppins" pitchFamily="2" charset="77"/>
              </a:rPr>
              <a:t>2</a:t>
            </a:r>
          </a:p>
          <a:p>
            <a:endParaRPr lang="es-PE" sz="1400" b="1" dirty="0">
              <a:solidFill>
                <a:srgbClr val="9D143C"/>
              </a:solidFill>
              <a:latin typeface="Poppins" pitchFamily="2" charset="77"/>
            </a:endParaRPr>
          </a:p>
        </p:txBody>
      </p:sp>
      <p:sp>
        <p:nvSpPr>
          <p:cNvPr id="33" name="CuadroTexto 32">
            <a:extLst>
              <a:ext uri="{FF2B5EF4-FFF2-40B4-BE49-F238E27FC236}">
                <a16:creationId xmlns:a16="http://schemas.microsoft.com/office/drawing/2014/main" id="{963BC5F3-4F7C-4C1E-8C72-D04E2C6C1EF1}"/>
              </a:ext>
            </a:extLst>
          </p:cNvPr>
          <p:cNvSpPr txBox="1"/>
          <p:nvPr/>
        </p:nvSpPr>
        <p:spPr>
          <a:xfrm>
            <a:off x="7962825" y="5699338"/>
            <a:ext cx="1690770" cy="738664"/>
          </a:xfrm>
          <a:prstGeom prst="rect">
            <a:avLst/>
          </a:prstGeom>
          <a:noFill/>
        </p:spPr>
        <p:txBody>
          <a:bodyPr wrap="square" rtlCol="0">
            <a:spAutoFit/>
          </a:bodyPr>
          <a:lstStyle/>
          <a:p>
            <a:r>
              <a:rPr lang="es-PE" sz="1400" b="1" dirty="0">
                <a:solidFill>
                  <a:srgbClr val="E9A95C"/>
                </a:solidFill>
                <a:latin typeface="Poppins" pitchFamily="2" charset="77"/>
                <a:cs typeface="Poppins" pitchFamily="2" charset="77"/>
              </a:rPr>
              <a:t>De 6 a 11 años: </a:t>
            </a:r>
          </a:p>
          <a:p>
            <a:r>
              <a:rPr lang="es-PE" sz="1400" b="1" dirty="0">
                <a:solidFill>
                  <a:srgbClr val="E9A95C"/>
                </a:solidFill>
                <a:latin typeface="Poppins" pitchFamily="2" charset="77"/>
                <a:cs typeface="Poppins" pitchFamily="2" charset="77"/>
              </a:rPr>
              <a:t>0</a:t>
            </a:r>
          </a:p>
          <a:p>
            <a:endParaRPr lang="es-PE" sz="1400" b="1" dirty="0">
              <a:solidFill>
                <a:srgbClr val="E9A95C"/>
              </a:solidFill>
              <a:latin typeface="Poppins" pitchFamily="2" charset="77"/>
              <a:cs typeface="Poppins" pitchFamily="2" charset="77"/>
            </a:endParaRPr>
          </a:p>
        </p:txBody>
      </p:sp>
      <p:pic>
        <p:nvPicPr>
          <p:cNvPr id="28" name="Imagen 27">
            <a:extLst>
              <a:ext uri="{FF2B5EF4-FFF2-40B4-BE49-F238E27FC236}">
                <a16:creationId xmlns:a16="http://schemas.microsoft.com/office/drawing/2014/main" id="{5F2C4264-1C36-49EB-A5D6-CF147152502C}"/>
              </a:ext>
            </a:extLst>
          </p:cNvPr>
          <p:cNvPicPr>
            <a:picLocks noChangeAspect="1"/>
          </p:cNvPicPr>
          <p:nvPr/>
        </p:nvPicPr>
        <p:blipFill rotWithShape="1">
          <a:blip r:embed="rId8">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34" name="CuadroTexto 33">
            <a:extLst>
              <a:ext uri="{FF2B5EF4-FFF2-40B4-BE49-F238E27FC236}">
                <a16:creationId xmlns:a16="http://schemas.microsoft.com/office/drawing/2014/main" id="{A387A3BB-FCD8-4F2A-8F06-ED0C76ED4726}"/>
              </a:ext>
            </a:extLst>
          </p:cNvPr>
          <p:cNvSpPr txBox="1"/>
          <p:nvPr/>
        </p:nvSpPr>
        <p:spPr>
          <a:xfrm>
            <a:off x="2653748" y="1412396"/>
            <a:ext cx="2920330" cy="1477328"/>
          </a:xfrm>
          <a:prstGeom prst="rect">
            <a:avLst/>
          </a:prstGeom>
          <a:noFill/>
        </p:spPr>
        <p:txBody>
          <a:bodyPr wrap="square" rtlCol="0">
            <a:spAutoFit/>
          </a:bodyPr>
          <a:lstStyle/>
          <a:p>
            <a:r>
              <a:rPr lang="es-PE" sz="1500" b="1" dirty="0">
                <a:solidFill>
                  <a:schemeClr val="bg1"/>
                </a:solidFill>
                <a:latin typeface="Poppins" pitchFamily="2" charset="77"/>
                <a:cs typeface="Poppins" pitchFamily="2" charset="77"/>
              </a:rPr>
              <a:t>Casos de contagios  registrados entre el 24</a:t>
            </a:r>
            <a:r>
              <a:rPr lang="en-US" sz="1500" b="1" dirty="0">
                <a:solidFill>
                  <a:schemeClr val="bg1"/>
                </a:solidFill>
                <a:latin typeface="Poppins" pitchFamily="2" charset="77"/>
                <a:cs typeface="Poppins" pitchFamily="2" charset="77"/>
              </a:rPr>
              <a:t> – 29 dic 2021</a:t>
            </a:r>
            <a:endParaRPr lang="es-PE" sz="1500" b="1" u="sng" dirty="0">
              <a:solidFill>
                <a:schemeClr val="bg1"/>
              </a:solidFill>
              <a:latin typeface="Poppins" pitchFamily="2" charset="77"/>
              <a:cs typeface="Poppins" pitchFamily="2" charset="77"/>
            </a:endParaRPr>
          </a:p>
          <a:p>
            <a:endParaRPr lang="es-PE" sz="1500" b="1" dirty="0">
              <a:solidFill>
                <a:schemeClr val="bg1"/>
              </a:solidFill>
              <a:latin typeface="Poppins" pitchFamily="2" charset="77"/>
              <a:cs typeface="Poppins" pitchFamily="2" charset="77"/>
            </a:endParaRPr>
          </a:p>
          <a:p>
            <a:r>
              <a:rPr lang="es-PE" sz="1500" b="1" dirty="0">
                <a:solidFill>
                  <a:schemeClr val="bg1"/>
                </a:solidFill>
                <a:latin typeface="Poppins" pitchFamily="2" charset="77"/>
                <a:cs typeface="Poppins" pitchFamily="2" charset="77"/>
              </a:rPr>
              <a:t>Gráfico 4</a:t>
            </a:r>
          </a:p>
          <a:p>
            <a:endParaRPr lang="es-PE" sz="1500" b="1" dirty="0">
              <a:solidFill>
                <a:schemeClr val="bg1"/>
              </a:solidFill>
              <a:latin typeface="Poppins" pitchFamily="2" charset="77"/>
              <a:cs typeface="Poppins" pitchFamily="2" charset="77"/>
            </a:endParaRPr>
          </a:p>
        </p:txBody>
      </p:sp>
      <p:sp>
        <p:nvSpPr>
          <p:cNvPr id="23" name="CuadroTexto 22">
            <a:extLst>
              <a:ext uri="{FF2B5EF4-FFF2-40B4-BE49-F238E27FC236}">
                <a16:creationId xmlns:a16="http://schemas.microsoft.com/office/drawing/2014/main" id="{849C407F-89B4-40A7-ADF9-4E2C650E6E6A}"/>
              </a:ext>
            </a:extLst>
          </p:cNvPr>
          <p:cNvSpPr txBox="1"/>
          <p:nvPr/>
        </p:nvSpPr>
        <p:spPr>
          <a:xfrm>
            <a:off x="3680923" y="6521944"/>
            <a:ext cx="6667234" cy="415498"/>
          </a:xfrm>
          <a:prstGeom prst="rect">
            <a:avLst/>
          </a:prstGeom>
          <a:noFill/>
        </p:spPr>
        <p:txBody>
          <a:bodyPr wrap="square" rtlCol="0">
            <a:spAutoFit/>
          </a:bodyPr>
          <a:lstStyle/>
          <a:p>
            <a:r>
              <a:rPr lang="es-PE" sz="700" b="1" dirty="0">
                <a:latin typeface="Poppins" pitchFamily="2" charset="77"/>
              </a:rPr>
              <a:t>Nota: Incluye el 29 de diciembre. Fuente: Ministerio de Salud. Plataforma Nacional Datos abiertos.  Recuperado el 31/12/2021 de </a:t>
            </a:r>
            <a:r>
              <a:rPr lang="es-PE" sz="700" b="1" dirty="0">
                <a:latin typeface="Poppins" pitchFamily="2" charset="77"/>
                <a:hlinkClick r:id="rId9"/>
              </a:rPr>
              <a:t>ttps://www.datosabiertos.gob.pe/search/field_topic/covid-19-917?sort_by=changed</a:t>
            </a:r>
            <a:r>
              <a:rPr lang="es-PE" sz="700" b="1" dirty="0">
                <a:latin typeface="Poppins" pitchFamily="2" charset="77"/>
              </a:rPr>
              <a:t> . Elaborado por Terre des Hommes Suisse/Incidencia/Ana Cecilia Aliaga M.</a:t>
            </a:r>
          </a:p>
        </p:txBody>
      </p:sp>
      <p:sp>
        <p:nvSpPr>
          <p:cNvPr id="24" name="CuadroTexto 23">
            <a:extLst>
              <a:ext uri="{FF2B5EF4-FFF2-40B4-BE49-F238E27FC236}">
                <a16:creationId xmlns:a16="http://schemas.microsoft.com/office/drawing/2014/main" id="{1CE77E75-EC88-4439-8323-0B14995BD494}"/>
              </a:ext>
            </a:extLst>
          </p:cNvPr>
          <p:cNvSpPr txBox="1"/>
          <p:nvPr/>
        </p:nvSpPr>
        <p:spPr>
          <a:xfrm>
            <a:off x="78602" y="6740925"/>
            <a:ext cx="3121798" cy="400110"/>
          </a:xfrm>
          <a:prstGeom prst="rect">
            <a:avLst/>
          </a:prstGeom>
          <a:noFill/>
        </p:spPr>
        <p:txBody>
          <a:bodyPr wrap="square" rtlCol="0">
            <a:spAutoFit/>
          </a:bodyPr>
          <a:lstStyle/>
          <a:p>
            <a:r>
              <a:rPr lang="es-PE" sz="1000" i="1" dirty="0">
                <a:solidFill>
                  <a:srgbClr val="0070C0"/>
                </a:solidFill>
                <a:latin typeface="Poppins" pitchFamily="2" charset="77"/>
                <a:cs typeface="Poppins" pitchFamily="2" charset="77"/>
              </a:rPr>
              <a:t>Radar COVID -19</a:t>
            </a:r>
          </a:p>
          <a:p>
            <a:r>
              <a:rPr lang="es-PE" sz="1000" i="1" dirty="0">
                <a:solidFill>
                  <a:srgbClr val="0070C0"/>
                </a:solidFill>
                <a:latin typeface="Poppins" pitchFamily="2" charset="77"/>
                <a:cs typeface="Poppins" pitchFamily="2" charset="77"/>
              </a:rPr>
              <a:t>Número 78 – Del 24 al 30 dic. 2021</a:t>
            </a:r>
          </a:p>
        </p:txBody>
      </p:sp>
      <p:graphicFrame>
        <p:nvGraphicFramePr>
          <p:cNvPr id="35" name="Tabla 34">
            <a:extLst>
              <a:ext uri="{FF2B5EF4-FFF2-40B4-BE49-F238E27FC236}">
                <a16:creationId xmlns:a16="http://schemas.microsoft.com/office/drawing/2014/main" id="{1E017A9C-F2F6-48DD-8EEB-485533926C6C}"/>
              </a:ext>
            </a:extLst>
          </p:cNvPr>
          <p:cNvGraphicFramePr>
            <a:graphicFrameLocks noGrp="1"/>
          </p:cNvGraphicFramePr>
          <p:nvPr>
            <p:extLst>
              <p:ext uri="{D42A27DB-BD31-4B8C-83A1-F6EECF244321}">
                <p14:modId xmlns:p14="http://schemas.microsoft.com/office/powerpoint/2010/main" val="576464917"/>
              </p:ext>
            </p:extLst>
          </p:nvPr>
        </p:nvGraphicFramePr>
        <p:xfrm>
          <a:off x="5900252" y="2174902"/>
          <a:ext cx="3960000" cy="370840"/>
        </p:xfrm>
        <a:graphic>
          <a:graphicData uri="http://schemas.openxmlformats.org/drawingml/2006/table">
            <a:tbl>
              <a:tblPr firstRow="1" bandRow="1">
                <a:tableStyleId>{5C22544A-7EE6-4342-B048-85BDC9FD1C3A}</a:tableStyleId>
              </a:tblPr>
              <a:tblGrid>
                <a:gridCol w="990000">
                  <a:extLst>
                    <a:ext uri="{9D8B030D-6E8A-4147-A177-3AD203B41FA5}">
                      <a16:colId xmlns:a16="http://schemas.microsoft.com/office/drawing/2014/main" val="1236016394"/>
                    </a:ext>
                  </a:extLst>
                </a:gridCol>
                <a:gridCol w="990000">
                  <a:extLst>
                    <a:ext uri="{9D8B030D-6E8A-4147-A177-3AD203B41FA5}">
                      <a16:colId xmlns:a16="http://schemas.microsoft.com/office/drawing/2014/main" val="3423314031"/>
                    </a:ext>
                  </a:extLst>
                </a:gridCol>
                <a:gridCol w="990000">
                  <a:extLst>
                    <a:ext uri="{9D8B030D-6E8A-4147-A177-3AD203B41FA5}">
                      <a16:colId xmlns:a16="http://schemas.microsoft.com/office/drawing/2014/main" val="66170925"/>
                    </a:ext>
                  </a:extLst>
                </a:gridCol>
                <a:gridCol w="990000">
                  <a:extLst>
                    <a:ext uri="{9D8B030D-6E8A-4147-A177-3AD203B41FA5}">
                      <a16:colId xmlns:a16="http://schemas.microsoft.com/office/drawing/2014/main" val="439685741"/>
                    </a:ext>
                  </a:extLst>
                </a:gridCol>
              </a:tblGrid>
              <a:tr h="370840">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23,946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184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2,120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Poppins" pitchFamily="2" charset="77"/>
                          <a:ea typeface="+mn-ea"/>
                          <a:cs typeface="+mn-cs"/>
                        </a:rPr>
                        <a:t>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608287"/>
                  </a:ext>
                </a:extLst>
              </a:tr>
            </a:tbl>
          </a:graphicData>
        </a:graphic>
      </p:graphicFrame>
    </p:spTree>
    <p:extLst>
      <p:ext uri="{BB962C8B-B14F-4D97-AF65-F5344CB8AC3E}">
        <p14:creationId xmlns:p14="http://schemas.microsoft.com/office/powerpoint/2010/main" val="149146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26DD39A-F64B-5942-BB02-C5915C27B953}"/>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a:extLst>
              <a:ext uri="{FF2B5EF4-FFF2-40B4-BE49-F238E27FC236}">
                <a16:creationId xmlns:a16="http://schemas.microsoft.com/office/drawing/2014/main" id="{510F64BC-A2A5-A74B-93B9-8F4C16ED86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6" name="Imagen 5">
            <a:extLst>
              <a:ext uri="{FF2B5EF4-FFF2-40B4-BE49-F238E27FC236}">
                <a16:creationId xmlns:a16="http://schemas.microsoft.com/office/drawing/2014/main" id="{4BA751F8-5336-5745-835A-79589BC603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sp>
        <p:nvSpPr>
          <p:cNvPr id="7" name="CuadroTexto 6">
            <a:extLst>
              <a:ext uri="{FF2B5EF4-FFF2-40B4-BE49-F238E27FC236}">
                <a16:creationId xmlns:a16="http://schemas.microsoft.com/office/drawing/2014/main" id="{FF021964-2E42-A543-B742-9FF2FA1B811A}"/>
              </a:ext>
            </a:extLst>
          </p:cNvPr>
          <p:cNvSpPr txBox="1"/>
          <p:nvPr/>
        </p:nvSpPr>
        <p:spPr>
          <a:xfrm>
            <a:off x="2763531" y="212391"/>
            <a:ext cx="4113768" cy="1015663"/>
          </a:xfrm>
          <a:prstGeom prst="rect">
            <a:avLst/>
          </a:prstGeom>
          <a:noFill/>
        </p:spPr>
        <p:txBody>
          <a:bodyPr wrap="square" rtlCol="0">
            <a:spAutoFit/>
          </a:bodyPr>
          <a:lstStyle/>
          <a:p>
            <a:r>
              <a:rPr lang="es-PE" sz="2000" b="1" dirty="0">
                <a:solidFill>
                  <a:schemeClr val="bg1"/>
                </a:solidFill>
                <a:latin typeface="Poppins" pitchFamily="2" charset="77"/>
                <a:cs typeface="Poppins" pitchFamily="2" charset="77"/>
              </a:rPr>
              <a:t>EVOLUCIÓN DE CONTAGIADOS</a:t>
            </a:r>
          </a:p>
          <a:p>
            <a:r>
              <a:rPr lang="es-PE" sz="2000" b="1" dirty="0">
                <a:solidFill>
                  <a:schemeClr val="bg1"/>
                </a:solidFill>
                <a:latin typeface="Poppins" pitchFamily="2" charset="77"/>
                <a:cs typeface="Poppins" pitchFamily="2" charset="77"/>
              </a:rPr>
              <a:t>DE 0 A 17 AÑOS</a:t>
            </a:r>
          </a:p>
          <a:p>
            <a:r>
              <a:rPr lang="es-PE" sz="2000" b="1" dirty="0">
                <a:solidFill>
                  <a:schemeClr val="bg1"/>
                </a:solidFill>
                <a:latin typeface="Poppins" pitchFamily="2" charset="77"/>
                <a:cs typeface="Poppins" pitchFamily="2" charset="77"/>
              </a:rPr>
              <a:t>Gráfico 5</a:t>
            </a:r>
          </a:p>
        </p:txBody>
      </p:sp>
      <p:cxnSp>
        <p:nvCxnSpPr>
          <p:cNvPr id="8" name="Conector recto 7">
            <a:extLst>
              <a:ext uri="{FF2B5EF4-FFF2-40B4-BE49-F238E27FC236}">
                <a16:creationId xmlns:a16="http://schemas.microsoft.com/office/drawing/2014/main" id="{72E35295-4013-314C-A52A-47BE1300016F}"/>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68F7A7F1-58EA-3B4F-AE77-F3DDC27AA58E}"/>
              </a:ext>
            </a:extLst>
          </p:cNvPr>
          <p:cNvSpPr/>
          <p:nvPr/>
        </p:nvSpPr>
        <p:spPr>
          <a:xfrm>
            <a:off x="54555" y="1314760"/>
            <a:ext cx="10439400" cy="5884553"/>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id="{6CC6D565-02D2-6241-8726-1A480093A0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599" y="1447675"/>
            <a:ext cx="9837313" cy="5175597"/>
          </a:xfrm>
          <a:prstGeom prst="rect">
            <a:avLst/>
          </a:prstGeom>
        </p:spPr>
      </p:pic>
      <p:sp>
        <p:nvSpPr>
          <p:cNvPr id="13" name="CuadroTexto 12">
            <a:extLst>
              <a:ext uri="{FF2B5EF4-FFF2-40B4-BE49-F238E27FC236}">
                <a16:creationId xmlns:a16="http://schemas.microsoft.com/office/drawing/2014/main" id="{67A76B58-BF29-E24B-BA17-0598DCB77FB5}"/>
              </a:ext>
            </a:extLst>
          </p:cNvPr>
          <p:cNvSpPr txBox="1"/>
          <p:nvPr/>
        </p:nvSpPr>
        <p:spPr>
          <a:xfrm>
            <a:off x="9842644" y="6702015"/>
            <a:ext cx="404016" cy="215444"/>
          </a:xfrm>
          <a:prstGeom prst="rect">
            <a:avLst/>
          </a:prstGeom>
          <a:solidFill>
            <a:schemeClr val="bg1"/>
          </a:solidFill>
        </p:spPr>
        <p:txBody>
          <a:bodyPr wrap="square" rtlCol="0">
            <a:spAutoFit/>
          </a:bodyPr>
          <a:lstStyle/>
          <a:p>
            <a:pPr algn="r"/>
            <a:r>
              <a:rPr lang="es-PE" sz="800" b="1" dirty="0">
                <a:solidFill>
                  <a:schemeClr val="accent1">
                    <a:lumMod val="50000"/>
                  </a:schemeClr>
                </a:solidFill>
                <a:latin typeface="Poppins" pitchFamily="2" charset="77"/>
                <a:cs typeface="Poppins" pitchFamily="2" charset="77"/>
              </a:rPr>
              <a:t>13</a:t>
            </a:r>
          </a:p>
        </p:txBody>
      </p:sp>
      <p:graphicFrame>
        <p:nvGraphicFramePr>
          <p:cNvPr id="14" name="Gráfico 13">
            <a:extLst>
              <a:ext uri="{FF2B5EF4-FFF2-40B4-BE49-F238E27FC236}">
                <a16:creationId xmlns:a16="http://schemas.microsoft.com/office/drawing/2014/main" id="{087E65C6-CD75-8041-9662-7E386DA8D711}"/>
              </a:ext>
            </a:extLst>
          </p:cNvPr>
          <p:cNvGraphicFramePr/>
          <p:nvPr>
            <p:extLst>
              <p:ext uri="{D42A27DB-BD31-4B8C-83A1-F6EECF244321}">
                <p14:modId xmlns:p14="http://schemas.microsoft.com/office/powerpoint/2010/main" val="3652011569"/>
              </p:ext>
            </p:extLst>
          </p:nvPr>
        </p:nvGraphicFramePr>
        <p:xfrm>
          <a:off x="533197" y="1381100"/>
          <a:ext cx="9433763" cy="4739621"/>
        </p:xfrm>
        <a:graphic>
          <a:graphicData uri="http://schemas.openxmlformats.org/drawingml/2006/chart">
            <c:chart xmlns:c="http://schemas.openxmlformats.org/drawingml/2006/chart" xmlns:r="http://schemas.openxmlformats.org/officeDocument/2006/relationships" r:id="rId6"/>
          </a:graphicData>
        </a:graphic>
      </p:graphicFrame>
      <p:pic>
        <p:nvPicPr>
          <p:cNvPr id="12" name="Imagen 11">
            <a:extLst>
              <a:ext uri="{FF2B5EF4-FFF2-40B4-BE49-F238E27FC236}">
                <a16:creationId xmlns:a16="http://schemas.microsoft.com/office/drawing/2014/main" id="{5F2C4264-1C36-49EB-A5D6-CF147152502C}"/>
              </a:ext>
            </a:extLst>
          </p:cNvPr>
          <p:cNvPicPr>
            <a:picLocks noChangeAspect="1"/>
          </p:cNvPicPr>
          <p:nvPr/>
        </p:nvPicPr>
        <p:blipFill rotWithShape="1">
          <a:blip r:embed="rId7">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2" name="CuadroTexto 1">
            <a:extLst>
              <a:ext uri="{FF2B5EF4-FFF2-40B4-BE49-F238E27FC236}">
                <a16:creationId xmlns:a16="http://schemas.microsoft.com/office/drawing/2014/main" id="{3B273022-113D-4C9A-8122-B69CB9993399}"/>
              </a:ext>
            </a:extLst>
          </p:cNvPr>
          <p:cNvSpPr txBox="1"/>
          <p:nvPr/>
        </p:nvSpPr>
        <p:spPr>
          <a:xfrm>
            <a:off x="509798" y="6218213"/>
            <a:ext cx="4403846" cy="369332"/>
          </a:xfrm>
          <a:prstGeom prst="rect">
            <a:avLst/>
          </a:prstGeom>
          <a:noFill/>
        </p:spPr>
        <p:txBody>
          <a:bodyPr wrap="square" rtlCol="0">
            <a:spAutoFit/>
          </a:bodyPr>
          <a:lstStyle/>
          <a:p>
            <a:r>
              <a:rPr lang="es-419" sz="900" b="1" dirty="0">
                <a:solidFill>
                  <a:schemeClr val="accent6">
                    <a:lumMod val="75000"/>
                  </a:schemeClr>
                </a:solidFill>
              </a:rPr>
              <a:t>Las cifras en color verde = periodo del boletín Radar Covid-19 mayor a una semana</a:t>
            </a:r>
          </a:p>
          <a:p>
            <a:r>
              <a:rPr lang="es-419" sz="900" b="1" dirty="0"/>
              <a:t>Las cifras en color negro = periodo del boletín Radar Covid-19 semanal</a:t>
            </a:r>
          </a:p>
        </p:txBody>
      </p:sp>
      <p:sp>
        <p:nvSpPr>
          <p:cNvPr id="16" name="CuadroTexto 15">
            <a:extLst>
              <a:ext uri="{FF2B5EF4-FFF2-40B4-BE49-F238E27FC236}">
                <a16:creationId xmlns:a16="http://schemas.microsoft.com/office/drawing/2014/main" id="{68B40131-5817-420B-ABFD-372709E7639C}"/>
              </a:ext>
            </a:extLst>
          </p:cNvPr>
          <p:cNvSpPr txBox="1"/>
          <p:nvPr/>
        </p:nvSpPr>
        <p:spPr>
          <a:xfrm>
            <a:off x="78602" y="6740925"/>
            <a:ext cx="3121798" cy="400110"/>
          </a:xfrm>
          <a:prstGeom prst="rect">
            <a:avLst/>
          </a:prstGeom>
          <a:noFill/>
        </p:spPr>
        <p:txBody>
          <a:bodyPr wrap="square" rtlCol="0">
            <a:spAutoFit/>
          </a:bodyPr>
          <a:lstStyle/>
          <a:p>
            <a:r>
              <a:rPr lang="es-PE" sz="1000" i="1" dirty="0">
                <a:solidFill>
                  <a:schemeClr val="bg1"/>
                </a:solidFill>
                <a:latin typeface="Poppins" pitchFamily="2" charset="77"/>
                <a:cs typeface="Poppins" pitchFamily="2" charset="77"/>
              </a:rPr>
              <a:t>Radar COVID -19</a:t>
            </a:r>
          </a:p>
          <a:p>
            <a:r>
              <a:rPr lang="es-PE" sz="1000" i="1" dirty="0">
                <a:solidFill>
                  <a:schemeClr val="bg1"/>
                </a:solidFill>
                <a:latin typeface="Poppins" pitchFamily="2" charset="77"/>
                <a:cs typeface="Poppins" pitchFamily="2" charset="77"/>
              </a:rPr>
              <a:t>Número 78 – Del 24 al 30 dic. 2021</a:t>
            </a:r>
          </a:p>
        </p:txBody>
      </p:sp>
    </p:spTree>
    <p:extLst>
      <p:ext uri="{BB962C8B-B14F-4D97-AF65-F5344CB8AC3E}">
        <p14:creationId xmlns:p14="http://schemas.microsoft.com/office/powerpoint/2010/main" val="106034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26DD39A-F64B-5942-BB02-C5915C27B953}"/>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a:extLst>
              <a:ext uri="{FF2B5EF4-FFF2-40B4-BE49-F238E27FC236}">
                <a16:creationId xmlns:a16="http://schemas.microsoft.com/office/drawing/2014/main" id="{510F64BC-A2A5-A74B-93B9-8F4C16ED86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6" name="Imagen 5">
            <a:extLst>
              <a:ext uri="{FF2B5EF4-FFF2-40B4-BE49-F238E27FC236}">
                <a16:creationId xmlns:a16="http://schemas.microsoft.com/office/drawing/2014/main" id="{4BA751F8-5336-5745-835A-79589BC603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cxnSp>
        <p:nvCxnSpPr>
          <p:cNvPr id="8" name="Conector recto 7">
            <a:extLst>
              <a:ext uri="{FF2B5EF4-FFF2-40B4-BE49-F238E27FC236}">
                <a16:creationId xmlns:a16="http://schemas.microsoft.com/office/drawing/2014/main" id="{72E35295-4013-314C-A52A-47BE1300016F}"/>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68F7A7F1-58EA-3B4F-AE77-F3DDC27AA58E}"/>
              </a:ext>
            </a:extLst>
          </p:cNvPr>
          <p:cNvSpPr/>
          <p:nvPr/>
        </p:nvSpPr>
        <p:spPr>
          <a:xfrm>
            <a:off x="0" y="1343788"/>
            <a:ext cx="10439400" cy="5884553"/>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id="{6CC6D565-02D2-6241-8726-1A480093A0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600" y="1463725"/>
            <a:ext cx="9734550" cy="5117016"/>
          </a:xfrm>
          <a:prstGeom prst="rect">
            <a:avLst/>
          </a:prstGeom>
        </p:spPr>
      </p:pic>
      <p:sp>
        <p:nvSpPr>
          <p:cNvPr id="13" name="CuadroTexto 12">
            <a:extLst>
              <a:ext uri="{FF2B5EF4-FFF2-40B4-BE49-F238E27FC236}">
                <a16:creationId xmlns:a16="http://schemas.microsoft.com/office/drawing/2014/main" id="{67A76B58-BF29-E24B-BA17-0598DCB77FB5}"/>
              </a:ext>
            </a:extLst>
          </p:cNvPr>
          <p:cNvSpPr txBox="1"/>
          <p:nvPr/>
        </p:nvSpPr>
        <p:spPr>
          <a:xfrm>
            <a:off x="9739902" y="6702015"/>
            <a:ext cx="506758" cy="215444"/>
          </a:xfrm>
          <a:prstGeom prst="rect">
            <a:avLst/>
          </a:prstGeom>
          <a:solidFill>
            <a:schemeClr val="bg1"/>
          </a:solidFill>
        </p:spPr>
        <p:txBody>
          <a:bodyPr wrap="square" rtlCol="0">
            <a:spAutoFit/>
          </a:bodyPr>
          <a:lstStyle/>
          <a:p>
            <a:pPr algn="r"/>
            <a:r>
              <a:rPr lang="es-PE" sz="800" b="1" dirty="0">
                <a:solidFill>
                  <a:schemeClr val="accent1">
                    <a:lumMod val="50000"/>
                  </a:schemeClr>
                </a:solidFill>
                <a:latin typeface="Poppins" pitchFamily="2" charset="77"/>
                <a:cs typeface="Poppins" pitchFamily="2" charset="77"/>
              </a:rPr>
              <a:t>14</a:t>
            </a:r>
          </a:p>
        </p:txBody>
      </p:sp>
      <p:graphicFrame>
        <p:nvGraphicFramePr>
          <p:cNvPr id="14" name="Gráfico 13">
            <a:extLst>
              <a:ext uri="{FF2B5EF4-FFF2-40B4-BE49-F238E27FC236}">
                <a16:creationId xmlns:a16="http://schemas.microsoft.com/office/drawing/2014/main" id="{087E65C6-CD75-8041-9662-7E386DA8D711}"/>
              </a:ext>
            </a:extLst>
          </p:cNvPr>
          <p:cNvGraphicFramePr/>
          <p:nvPr>
            <p:extLst>
              <p:ext uri="{D42A27DB-BD31-4B8C-83A1-F6EECF244321}">
                <p14:modId xmlns:p14="http://schemas.microsoft.com/office/powerpoint/2010/main" val="3243034209"/>
              </p:ext>
            </p:extLst>
          </p:nvPr>
        </p:nvGraphicFramePr>
        <p:xfrm>
          <a:off x="509798" y="1594911"/>
          <a:ext cx="9512005" cy="4403640"/>
        </p:xfrm>
        <a:graphic>
          <a:graphicData uri="http://schemas.openxmlformats.org/drawingml/2006/chart">
            <c:chart xmlns:c="http://schemas.openxmlformats.org/drawingml/2006/chart" xmlns:r="http://schemas.openxmlformats.org/officeDocument/2006/relationships" r:id="rId6"/>
          </a:graphicData>
        </a:graphic>
      </p:graphicFrame>
      <p:sp>
        <p:nvSpPr>
          <p:cNvPr id="16" name="CuadroTexto 15">
            <a:extLst>
              <a:ext uri="{FF2B5EF4-FFF2-40B4-BE49-F238E27FC236}">
                <a16:creationId xmlns:a16="http://schemas.microsoft.com/office/drawing/2014/main" id="{16F2C6D7-2277-C74F-B0B7-933A3F13EF37}"/>
              </a:ext>
            </a:extLst>
          </p:cNvPr>
          <p:cNvSpPr txBox="1"/>
          <p:nvPr/>
        </p:nvSpPr>
        <p:spPr>
          <a:xfrm>
            <a:off x="2763530" y="224031"/>
            <a:ext cx="5219317" cy="1015663"/>
          </a:xfrm>
          <a:prstGeom prst="rect">
            <a:avLst/>
          </a:prstGeom>
          <a:noFill/>
        </p:spPr>
        <p:txBody>
          <a:bodyPr wrap="square" rtlCol="0">
            <a:spAutoFit/>
          </a:bodyPr>
          <a:lstStyle/>
          <a:p>
            <a:r>
              <a:rPr lang="es-PE" sz="2000" b="1" dirty="0">
                <a:solidFill>
                  <a:schemeClr val="bg1"/>
                </a:solidFill>
                <a:latin typeface="Poppins" pitchFamily="2" charset="77"/>
                <a:cs typeface="Poppins" pitchFamily="2" charset="77"/>
              </a:rPr>
              <a:t>EVOLUCIÓN DE NUEVOS CONTAGIADOS</a:t>
            </a:r>
          </a:p>
          <a:p>
            <a:r>
              <a:rPr lang="es-PE" sz="2000" b="1" dirty="0">
                <a:solidFill>
                  <a:schemeClr val="bg1"/>
                </a:solidFill>
                <a:latin typeface="Poppins" pitchFamily="2" charset="77"/>
                <a:cs typeface="Poppins" pitchFamily="2" charset="77"/>
              </a:rPr>
              <a:t>DE 0 A 17 AÑOS</a:t>
            </a:r>
          </a:p>
          <a:p>
            <a:r>
              <a:rPr lang="es-PE" sz="2000" b="1" dirty="0">
                <a:solidFill>
                  <a:schemeClr val="bg1"/>
                </a:solidFill>
                <a:latin typeface="Poppins" pitchFamily="2" charset="77"/>
                <a:cs typeface="Poppins" pitchFamily="2" charset="77"/>
              </a:rPr>
              <a:t>Gráfico 6</a:t>
            </a:r>
          </a:p>
        </p:txBody>
      </p:sp>
      <p:pic>
        <p:nvPicPr>
          <p:cNvPr id="15" name="Imagen 14">
            <a:extLst>
              <a:ext uri="{FF2B5EF4-FFF2-40B4-BE49-F238E27FC236}">
                <a16:creationId xmlns:a16="http://schemas.microsoft.com/office/drawing/2014/main" id="{5F2C4264-1C36-49EB-A5D6-CF147152502C}"/>
              </a:ext>
            </a:extLst>
          </p:cNvPr>
          <p:cNvPicPr>
            <a:picLocks noChangeAspect="1"/>
          </p:cNvPicPr>
          <p:nvPr/>
        </p:nvPicPr>
        <p:blipFill rotWithShape="1">
          <a:blip r:embed="rId7">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20" name="CuadroTexto 19">
            <a:extLst>
              <a:ext uri="{FF2B5EF4-FFF2-40B4-BE49-F238E27FC236}">
                <a16:creationId xmlns:a16="http://schemas.microsoft.com/office/drawing/2014/main" id="{1DDC0F03-C0F7-4E19-8B5E-225103D81498}"/>
              </a:ext>
            </a:extLst>
          </p:cNvPr>
          <p:cNvSpPr txBox="1"/>
          <p:nvPr/>
        </p:nvSpPr>
        <p:spPr>
          <a:xfrm>
            <a:off x="509798" y="6068410"/>
            <a:ext cx="4403846" cy="369332"/>
          </a:xfrm>
          <a:prstGeom prst="rect">
            <a:avLst/>
          </a:prstGeom>
          <a:noFill/>
        </p:spPr>
        <p:txBody>
          <a:bodyPr wrap="square" rtlCol="0">
            <a:spAutoFit/>
          </a:bodyPr>
          <a:lstStyle/>
          <a:p>
            <a:r>
              <a:rPr lang="es-419" sz="900" b="1" dirty="0">
                <a:solidFill>
                  <a:schemeClr val="accent6">
                    <a:lumMod val="75000"/>
                  </a:schemeClr>
                </a:solidFill>
              </a:rPr>
              <a:t>Las cifras en color verde = periodo del boletín Radar Covid-19 mayor a una semana</a:t>
            </a:r>
          </a:p>
          <a:p>
            <a:r>
              <a:rPr lang="es-419" sz="900" b="1" dirty="0"/>
              <a:t>Las cifras en color negro = periodo del boletín Radar Covid-19 semanal</a:t>
            </a:r>
          </a:p>
        </p:txBody>
      </p:sp>
      <p:sp>
        <p:nvSpPr>
          <p:cNvPr id="17" name="CuadroTexto 16">
            <a:extLst>
              <a:ext uri="{FF2B5EF4-FFF2-40B4-BE49-F238E27FC236}">
                <a16:creationId xmlns:a16="http://schemas.microsoft.com/office/drawing/2014/main" id="{CF5D8AD9-BA9F-41BA-A603-8F85E12F4210}"/>
              </a:ext>
            </a:extLst>
          </p:cNvPr>
          <p:cNvSpPr txBox="1"/>
          <p:nvPr/>
        </p:nvSpPr>
        <p:spPr>
          <a:xfrm>
            <a:off x="78602" y="6740925"/>
            <a:ext cx="3121798" cy="400110"/>
          </a:xfrm>
          <a:prstGeom prst="rect">
            <a:avLst/>
          </a:prstGeom>
          <a:noFill/>
        </p:spPr>
        <p:txBody>
          <a:bodyPr wrap="square" rtlCol="0">
            <a:spAutoFit/>
          </a:bodyPr>
          <a:lstStyle/>
          <a:p>
            <a:r>
              <a:rPr lang="es-PE" sz="1000" i="1" dirty="0">
                <a:solidFill>
                  <a:schemeClr val="bg1"/>
                </a:solidFill>
                <a:latin typeface="Poppins" pitchFamily="2" charset="77"/>
                <a:cs typeface="Poppins" pitchFamily="2" charset="77"/>
              </a:rPr>
              <a:t>Radar COVID -19</a:t>
            </a:r>
          </a:p>
          <a:p>
            <a:r>
              <a:rPr lang="es-PE" sz="1000" i="1" dirty="0">
                <a:solidFill>
                  <a:schemeClr val="bg1"/>
                </a:solidFill>
                <a:latin typeface="Poppins" pitchFamily="2" charset="77"/>
                <a:cs typeface="Poppins" pitchFamily="2" charset="77"/>
              </a:rPr>
              <a:t>Número 78 – Del 24 al 30 dic. 2021</a:t>
            </a:r>
          </a:p>
        </p:txBody>
      </p:sp>
    </p:spTree>
    <p:extLst>
      <p:ext uri="{BB962C8B-B14F-4D97-AF65-F5344CB8AC3E}">
        <p14:creationId xmlns:p14="http://schemas.microsoft.com/office/powerpoint/2010/main" val="1082784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26DD39A-F64B-5942-BB02-C5915C27B953}"/>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a:extLst>
              <a:ext uri="{FF2B5EF4-FFF2-40B4-BE49-F238E27FC236}">
                <a16:creationId xmlns:a16="http://schemas.microsoft.com/office/drawing/2014/main" id="{510F64BC-A2A5-A74B-93B9-8F4C16ED86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6" name="Imagen 5">
            <a:extLst>
              <a:ext uri="{FF2B5EF4-FFF2-40B4-BE49-F238E27FC236}">
                <a16:creationId xmlns:a16="http://schemas.microsoft.com/office/drawing/2014/main" id="{4BA751F8-5336-5745-835A-79589BC603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cxnSp>
        <p:nvCxnSpPr>
          <p:cNvPr id="8" name="Conector recto 7">
            <a:extLst>
              <a:ext uri="{FF2B5EF4-FFF2-40B4-BE49-F238E27FC236}">
                <a16:creationId xmlns:a16="http://schemas.microsoft.com/office/drawing/2014/main" id="{72E35295-4013-314C-A52A-47BE1300016F}"/>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68F7A7F1-58EA-3B4F-AE77-F3DDC27AA58E}"/>
              </a:ext>
            </a:extLst>
          </p:cNvPr>
          <p:cNvSpPr/>
          <p:nvPr/>
        </p:nvSpPr>
        <p:spPr>
          <a:xfrm>
            <a:off x="0" y="1343788"/>
            <a:ext cx="10439400" cy="5884553"/>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id="{6CC6D565-02D2-6241-8726-1A480093A0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600" y="1463724"/>
            <a:ext cx="9734550" cy="5117015"/>
          </a:xfrm>
          <a:prstGeom prst="rect">
            <a:avLst/>
          </a:prstGeom>
        </p:spPr>
      </p:pic>
      <p:sp>
        <p:nvSpPr>
          <p:cNvPr id="13" name="CuadroTexto 12">
            <a:extLst>
              <a:ext uri="{FF2B5EF4-FFF2-40B4-BE49-F238E27FC236}">
                <a16:creationId xmlns:a16="http://schemas.microsoft.com/office/drawing/2014/main" id="{67A76B58-BF29-E24B-BA17-0598DCB77FB5}"/>
              </a:ext>
            </a:extLst>
          </p:cNvPr>
          <p:cNvSpPr txBox="1"/>
          <p:nvPr/>
        </p:nvSpPr>
        <p:spPr>
          <a:xfrm>
            <a:off x="9739902" y="6702015"/>
            <a:ext cx="506758" cy="215444"/>
          </a:xfrm>
          <a:prstGeom prst="rect">
            <a:avLst/>
          </a:prstGeom>
          <a:solidFill>
            <a:schemeClr val="bg1"/>
          </a:solidFill>
        </p:spPr>
        <p:txBody>
          <a:bodyPr wrap="square" rtlCol="0">
            <a:spAutoFit/>
          </a:bodyPr>
          <a:lstStyle/>
          <a:p>
            <a:pPr algn="r"/>
            <a:r>
              <a:rPr lang="es-PE" sz="800" b="1" dirty="0">
                <a:solidFill>
                  <a:schemeClr val="accent1">
                    <a:lumMod val="50000"/>
                  </a:schemeClr>
                </a:solidFill>
                <a:latin typeface="Poppins" pitchFamily="2" charset="77"/>
                <a:cs typeface="Poppins" pitchFamily="2" charset="77"/>
              </a:rPr>
              <a:t>15</a:t>
            </a:r>
          </a:p>
        </p:txBody>
      </p:sp>
      <p:graphicFrame>
        <p:nvGraphicFramePr>
          <p:cNvPr id="14" name="Gráfico 13">
            <a:extLst>
              <a:ext uri="{FF2B5EF4-FFF2-40B4-BE49-F238E27FC236}">
                <a16:creationId xmlns:a16="http://schemas.microsoft.com/office/drawing/2014/main" id="{087E65C6-CD75-8041-9662-7E386DA8D711}"/>
              </a:ext>
            </a:extLst>
          </p:cNvPr>
          <p:cNvGraphicFramePr/>
          <p:nvPr>
            <p:extLst>
              <p:ext uri="{D42A27DB-BD31-4B8C-83A1-F6EECF244321}">
                <p14:modId xmlns:p14="http://schemas.microsoft.com/office/powerpoint/2010/main" val="3778381176"/>
              </p:ext>
            </p:extLst>
          </p:nvPr>
        </p:nvGraphicFramePr>
        <p:xfrm>
          <a:off x="460044" y="1529404"/>
          <a:ext cx="9512005" cy="4803279"/>
        </p:xfrm>
        <a:graphic>
          <a:graphicData uri="http://schemas.openxmlformats.org/drawingml/2006/chart">
            <c:chart xmlns:c="http://schemas.openxmlformats.org/drawingml/2006/chart" xmlns:r="http://schemas.openxmlformats.org/officeDocument/2006/relationships" r:id="rId6"/>
          </a:graphicData>
        </a:graphic>
      </p:graphicFrame>
      <p:sp>
        <p:nvSpPr>
          <p:cNvPr id="16" name="CuadroTexto 15">
            <a:extLst>
              <a:ext uri="{FF2B5EF4-FFF2-40B4-BE49-F238E27FC236}">
                <a16:creationId xmlns:a16="http://schemas.microsoft.com/office/drawing/2014/main" id="{16F2C6D7-2277-C74F-B0B7-933A3F13EF37}"/>
              </a:ext>
            </a:extLst>
          </p:cNvPr>
          <p:cNvSpPr txBox="1"/>
          <p:nvPr/>
        </p:nvSpPr>
        <p:spPr>
          <a:xfrm>
            <a:off x="2763530" y="224031"/>
            <a:ext cx="5219317" cy="1015663"/>
          </a:xfrm>
          <a:prstGeom prst="rect">
            <a:avLst/>
          </a:prstGeom>
          <a:noFill/>
        </p:spPr>
        <p:txBody>
          <a:bodyPr wrap="square" rtlCol="0">
            <a:spAutoFit/>
          </a:bodyPr>
          <a:lstStyle/>
          <a:p>
            <a:r>
              <a:rPr lang="es-PE" sz="2000" b="1" dirty="0">
                <a:solidFill>
                  <a:schemeClr val="bg1"/>
                </a:solidFill>
                <a:latin typeface="Poppins" pitchFamily="2" charset="77"/>
                <a:cs typeface="Poppins" pitchFamily="2" charset="77"/>
              </a:rPr>
              <a:t>EVOLUCIÓN DE NUEVOS CONTAGIADOS</a:t>
            </a:r>
          </a:p>
          <a:p>
            <a:r>
              <a:rPr lang="es-PE" sz="2000" b="1" dirty="0">
                <a:solidFill>
                  <a:schemeClr val="bg1"/>
                </a:solidFill>
                <a:latin typeface="Poppins" pitchFamily="2" charset="77"/>
                <a:cs typeface="Poppins" pitchFamily="2" charset="77"/>
              </a:rPr>
              <a:t>DE 0 A 17 AÑOS</a:t>
            </a:r>
          </a:p>
          <a:p>
            <a:r>
              <a:rPr lang="es-PE" sz="2000" b="1" dirty="0">
                <a:solidFill>
                  <a:schemeClr val="bg1"/>
                </a:solidFill>
                <a:latin typeface="Poppins" pitchFamily="2" charset="77"/>
                <a:cs typeface="Poppins" pitchFamily="2" charset="77"/>
              </a:rPr>
              <a:t>Gráfico 6</a:t>
            </a:r>
          </a:p>
        </p:txBody>
      </p:sp>
      <p:pic>
        <p:nvPicPr>
          <p:cNvPr id="15" name="Imagen 14">
            <a:extLst>
              <a:ext uri="{FF2B5EF4-FFF2-40B4-BE49-F238E27FC236}">
                <a16:creationId xmlns:a16="http://schemas.microsoft.com/office/drawing/2014/main" id="{5F2C4264-1C36-49EB-A5D6-CF147152502C}"/>
              </a:ext>
            </a:extLst>
          </p:cNvPr>
          <p:cNvPicPr>
            <a:picLocks noChangeAspect="1"/>
          </p:cNvPicPr>
          <p:nvPr/>
        </p:nvPicPr>
        <p:blipFill rotWithShape="1">
          <a:blip r:embed="rId7">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20" name="CuadroTexto 19">
            <a:extLst>
              <a:ext uri="{FF2B5EF4-FFF2-40B4-BE49-F238E27FC236}">
                <a16:creationId xmlns:a16="http://schemas.microsoft.com/office/drawing/2014/main" id="{1DDC0F03-C0F7-4E19-8B5E-225103D81498}"/>
              </a:ext>
            </a:extLst>
          </p:cNvPr>
          <p:cNvSpPr txBox="1"/>
          <p:nvPr/>
        </p:nvSpPr>
        <p:spPr>
          <a:xfrm>
            <a:off x="509798" y="6068410"/>
            <a:ext cx="4403846" cy="369332"/>
          </a:xfrm>
          <a:prstGeom prst="rect">
            <a:avLst/>
          </a:prstGeom>
          <a:noFill/>
        </p:spPr>
        <p:txBody>
          <a:bodyPr wrap="square" rtlCol="0">
            <a:spAutoFit/>
          </a:bodyPr>
          <a:lstStyle/>
          <a:p>
            <a:r>
              <a:rPr lang="es-419" sz="900" b="1" dirty="0">
                <a:solidFill>
                  <a:schemeClr val="accent6">
                    <a:lumMod val="75000"/>
                  </a:schemeClr>
                </a:solidFill>
              </a:rPr>
              <a:t>Las cifras en color verde = periodo del boletín Radar Covid-19 mayor a una semana</a:t>
            </a:r>
          </a:p>
          <a:p>
            <a:r>
              <a:rPr lang="es-419" sz="900" b="1" dirty="0"/>
              <a:t>Las cifras en color negro = periodo del boletín Radar Covid-19 semanal</a:t>
            </a:r>
          </a:p>
        </p:txBody>
      </p:sp>
      <p:sp>
        <p:nvSpPr>
          <p:cNvPr id="17" name="CuadroTexto 16">
            <a:extLst>
              <a:ext uri="{FF2B5EF4-FFF2-40B4-BE49-F238E27FC236}">
                <a16:creationId xmlns:a16="http://schemas.microsoft.com/office/drawing/2014/main" id="{3B4B705F-A3BA-4B56-BF05-336F16DB86B8}"/>
              </a:ext>
            </a:extLst>
          </p:cNvPr>
          <p:cNvSpPr txBox="1"/>
          <p:nvPr/>
        </p:nvSpPr>
        <p:spPr>
          <a:xfrm>
            <a:off x="78602" y="6740925"/>
            <a:ext cx="3121798" cy="400110"/>
          </a:xfrm>
          <a:prstGeom prst="rect">
            <a:avLst/>
          </a:prstGeom>
          <a:noFill/>
        </p:spPr>
        <p:txBody>
          <a:bodyPr wrap="square" rtlCol="0">
            <a:spAutoFit/>
          </a:bodyPr>
          <a:lstStyle/>
          <a:p>
            <a:r>
              <a:rPr lang="es-PE" sz="1000" i="1" dirty="0">
                <a:solidFill>
                  <a:schemeClr val="bg1"/>
                </a:solidFill>
                <a:latin typeface="Poppins" pitchFamily="2" charset="77"/>
                <a:cs typeface="Poppins" pitchFamily="2" charset="77"/>
              </a:rPr>
              <a:t>Radar COVID -19</a:t>
            </a:r>
          </a:p>
          <a:p>
            <a:r>
              <a:rPr lang="es-PE" sz="1000" i="1" dirty="0">
                <a:solidFill>
                  <a:schemeClr val="bg1"/>
                </a:solidFill>
                <a:latin typeface="Poppins" pitchFamily="2" charset="77"/>
                <a:cs typeface="Poppins" pitchFamily="2" charset="77"/>
              </a:rPr>
              <a:t>Número 78 – Del 24 al 30 dic. 2021</a:t>
            </a:r>
          </a:p>
        </p:txBody>
      </p:sp>
    </p:spTree>
    <p:extLst>
      <p:ext uri="{BB962C8B-B14F-4D97-AF65-F5344CB8AC3E}">
        <p14:creationId xmlns:p14="http://schemas.microsoft.com/office/powerpoint/2010/main" val="363801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26DD39A-F64B-5942-BB02-C5915C27B953}"/>
              </a:ext>
            </a:extLst>
          </p:cNvPr>
          <p:cNvSpPr/>
          <p:nvPr/>
        </p:nvSpPr>
        <p:spPr>
          <a:xfrm>
            <a:off x="0" y="1"/>
            <a:ext cx="10439400" cy="1360968"/>
          </a:xfrm>
          <a:prstGeom prst="rect">
            <a:avLst/>
          </a:prstGeom>
          <a:solidFill>
            <a:srgbClr val="9D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a:extLst>
              <a:ext uri="{FF2B5EF4-FFF2-40B4-BE49-F238E27FC236}">
                <a16:creationId xmlns:a16="http://schemas.microsoft.com/office/drawing/2014/main" id="{510F64BC-A2A5-A74B-93B9-8F4C16ED86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6205" y="421705"/>
            <a:ext cx="2514600" cy="508000"/>
          </a:xfrm>
          <a:prstGeom prst="rect">
            <a:avLst/>
          </a:prstGeom>
        </p:spPr>
      </p:pic>
      <p:pic>
        <p:nvPicPr>
          <p:cNvPr id="6" name="Imagen 5">
            <a:extLst>
              <a:ext uri="{FF2B5EF4-FFF2-40B4-BE49-F238E27FC236}">
                <a16:creationId xmlns:a16="http://schemas.microsoft.com/office/drawing/2014/main" id="{4BA751F8-5336-5745-835A-79589BC603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33" y="324885"/>
            <a:ext cx="1706083" cy="691354"/>
          </a:xfrm>
          <a:prstGeom prst="rect">
            <a:avLst/>
          </a:prstGeom>
        </p:spPr>
      </p:pic>
      <p:cxnSp>
        <p:nvCxnSpPr>
          <p:cNvPr id="8" name="Conector recto 7">
            <a:extLst>
              <a:ext uri="{FF2B5EF4-FFF2-40B4-BE49-F238E27FC236}">
                <a16:creationId xmlns:a16="http://schemas.microsoft.com/office/drawing/2014/main" id="{72E35295-4013-314C-A52A-47BE1300016F}"/>
              </a:ext>
            </a:extLst>
          </p:cNvPr>
          <p:cNvCxnSpPr/>
          <p:nvPr/>
        </p:nvCxnSpPr>
        <p:spPr>
          <a:xfrm flipV="1">
            <a:off x="2562445" y="318975"/>
            <a:ext cx="0" cy="6911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68F7A7F1-58EA-3B4F-AE77-F3DDC27AA58E}"/>
              </a:ext>
            </a:extLst>
          </p:cNvPr>
          <p:cNvSpPr/>
          <p:nvPr/>
        </p:nvSpPr>
        <p:spPr>
          <a:xfrm>
            <a:off x="0" y="1343788"/>
            <a:ext cx="10439400" cy="5884553"/>
          </a:xfrm>
          <a:prstGeom prst="rect">
            <a:avLst/>
          </a:prstGeom>
          <a:solidFill>
            <a:srgbClr val="1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id="{6CC6D565-02D2-6241-8726-1A480093A0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600" y="1463724"/>
            <a:ext cx="9734550" cy="5117015"/>
          </a:xfrm>
          <a:prstGeom prst="rect">
            <a:avLst/>
          </a:prstGeom>
        </p:spPr>
      </p:pic>
      <p:sp>
        <p:nvSpPr>
          <p:cNvPr id="13" name="CuadroTexto 12">
            <a:extLst>
              <a:ext uri="{FF2B5EF4-FFF2-40B4-BE49-F238E27FC236}">
                <a16:creationId xmlns:a16="http://schemas.microsoft.com/office/drawing/2014/main" id="{67A76B58-BF29-E24B-BA17-0598DCB77FB5}"/>
              </a:ext>
            </a:extLst>
          </p:cNvPr>
          <p:cNvSpPr txBox="1"/>
          <p:nvPr/>
        </p:nvSpPr>
        <p:spPr>
          <a:xfrm>
            <a:off x="9739902" y="6702015"/>
            <a:ext cx="506758" cy="215444"/>
          </a:xfrm>
          <a:prstGeom prst="rect">
            <a:avLst/>
          </a:prstGeom>
          <a:solidFill>
            <a:schemeClr val="bg1"/>
          </a:solidFill>
        </p:spPr>
        <p:txBody>
          <a:bodyPr wrap="square" rtlCol="0">
            <a:spAutoFit/>
          </a:bodyPr>
          <a:lstStyle/>
          <a:p>
            <a:pPr algn="r"/>
            <a:r>
              <a:rPr lang="es-PE" sz="800" b="1" dirty="0">
                <a:solidFill>
                  <a:schemeClr val="accent1">
                    <a:lumMod val="50000"/>
                  </a:schemeClr>
                </a:solidFill>
                <a:latin typeface="Poppins" pitchFamily="2" charset="77"/>
                <a:cs typeface="Poppins" pitchFamily="2" charset="77"/>
              </a:rPr>
              <a:t>16</a:t>
            </a:r>
          </a:p>
        </p:txBody>
      </p:sp>
      <p:graphicFrame>
        <p:nvGraphicFramePr>
          <p:cNvPr id="14" name="Gráfico 13">
            <a:extLst>
              <a:ext uri="{FF2B5EF4-FFF2-40B4-BE49-F238E27FC236}">
                <a16:creationId xmlns:a16="http://schemas.microsoft.com/office/drawing/2014/main" id="{087E65C6-CD75-8041-9662-7E386DA8D711}"/>
              </a:ext>
            </a:extLst>
          </p:cNvPr>
          <p:cNvGraphicFramePr/>
          <p:nvPr>
            <p:extLst>
              <p:ext uri="{D42A27DB-BD31-4B8C-83A1-F6EECF244321}">
                <p14:modId xmlns:p14="http://schemas.microsoft.com/office/powerpoint/2010/main" val="3600908073"/>
              </p:ext>
            </p:extLst>
          </p:nvPr>
        </p:nvGraphicFramePr>
        <p:xfrm>
          <a:off x="558799" y="1584999"/>
          <a:ext cx="9512005" cy="4701502"/>
        </p:xfrm>
        <a:graphic>
          <a:graphicData uri="http://schemas.openxmlformats.org/drawingml/2006/chart">
            <c:chart xmlns:c="http://schemas.openxmlformats.org/drawingml/2006/chart" xmlns:r="http://schemas.openxmlformats.org/officeDocument/2006/relationships" r:id="rId6"/>
          </a:graphicData>
        </a:graphic>
      </p:graphicFrame>
      <p:sp>
        <p:nvSpPr>
          <p:cNvPr id="16" name="CuadroTexto 15">
            <a:extLst>
              <a:ext uri="{FF2B5EF4-FFF2-40B4-BE49-F238E27FC236}">
                <a16:creationId xmlns:a16="http://schemas.microsoft.com/office/drawing/2014/main" id="{16F2C6D7-2277-C74F-B0B7-933A3F13EF37}"/>
              </a:ext>
            </a:extLst>
          </p:cNvPr>
          <p:cNvSpPr txBox="1"/>
          <p:nvPr/>
        </p:nvSpPr>
        <p:spPr>
          <a:xfrm>
            <a:off x="2763530" y="224031"/>
            <a:ext cx="5219317" cy="1015663"/>
          </a:xfrm>
          <a:prstGeom prst="rect">
            <a:avLst/>
          </a:prstGeom>
          <a:noFill/>
        </p:spPr>
        <p:txBody>
          <a:bodyPr wrap="square" rtlCol="0">
            <a:spAutoFit/>
          </a:bodyPr>
          <a:lstStyle/>
          <a:p>
            <a:r>
              <a:rPr lang="es-PE" sz="2000" b="1" dirty="0">
                <a:solidFill>
                  <a:schemeClr val="bg1"/>
                </a:solidFill>
                <a:latin typeface="Poppins" pitchFamily="2" charset="77"/>
                <a:cs typeface="Poppins" pitchFamily="2" charset="77"/>
              </a:rPr>
              <a:t>EVOLUCIÓN DE NUEVOS CONTAGIADOS</a:t>
            </a:r>
          </a:p>
          <a:p>
            <a:r>
              <a:rPr lang="es-PE" sz="2000" b="1" dirty="0">
                <a:solidFill>
                  <a:schemeClr val="bg1"/>
                </a:solidFill>
                <a:latin typeface="Poppins" pitchFamily="2" charset="77"/>
                <a:cs typeface="Poppins" pitchFamily="2" charset="77"/>
              </a:rPr>
              <a:t>DE 0 A 17 AÑOS</a:t>
            </a:r>
          </a:p>
          <a:p>
            <a:r>
              <a:rPr lang="es-PE" sz="2000" b="1" dirty="0">
                <a:solidFill>
                  <a:schemeClr val="bg1"/>
                </a:solidFill>
                <a:latin typeface="Poppins" pitchFamily="2" charset="77"/>
                <a:cs typeface="Poppins" pitchFamily="2" charset="77"/>
              </a:rPr>
              <a:t>Gráfico 6</a:t>
            </a:r>
          </a:p>
        </p:txBody>
      </p:sp>
      <p:pic>
        <p:nvPicPr>
          <p:cNvPr id="15" name="Imagen 14">
            <a:extLst>
              <a:ext uri="{FF2B5EF4-FFF2-40B4-BE49-F238E27FC236}">
                <a16:creationId xmlns:a16="http://schemas.microsoft.com/office/drawing/2014/main" id="{5F2C4264-1C36-49EB-A5D6-CF147152502C}"/>
              </a:ext>
            </a:extLst>
          </p:cNvPr>
          <p:cNvPicPr>
            <a:picLocks noChangeAspect="1"/>
          </p:cNvPicPr>
          <p:nvPr/>
        </p:nvPicPr>
        <p:blipFill rotWithShape="1">
          <a:blip r:embed="rId7">
            <a:extLst>
              <a:ext uri="{28A0092B-C50C-407E-A947-70E740481C1C}">
                <a14:useLocalDpi xmlns:a14="http://schemas.microsoft.com/office/drawing/2010/main"/>
              </a:ext>
            </a:extLst>
          </a:blip>
          <a:srcRect b="81976"/>
          <a:stretch/>
        </p:blipFill>
        <p:spPr>
          <a:xfrm>
            <a:off x="0" y="0"/>
            <a:ext cx="10439400" cy="1350184"/>
          </a:xfrm>
          <a:prstGeom prst="rect">
            <a:avLst/>
          </a:prstGeom>
        </p:spPr>
      </p:pic>
      <p:sp>
        <p:nvSpPr>
          <p:cNvPr id="20" name="CuadroTexto 19">
            <a:extLst>
              <a:ext uri="{FF2B5EF4-FFF2-40B4-BE49-F238E27FC236}">
                <a16:creationId xmlns:a16="http://schemas.microsoft.com/office/drawing/2014/main" id="{1DDC0F03-C0F7-4E19-8B5E-225103D81498}"/>
              </a:ext>
            </a:extLst>
          </p:cNvPr>
          <p:cNvSpPr txBox="1"/>
          <p:nvPr/>
        </p:nvSpPr>
        <p:spPr>
          <a:xfrm>
            <a:off x="509798" y="6068410"/>
            <a:ext cx="4403846" cy="369332"/>
          </a:xfrm>
          <a:prstGeom prst="rect">
            <a:avLst/>
          </a:prstGeom>
          <a:noFill/>
        </p:spPr>
        <p:txBody>
          <a:bodyPr wrap="square" rtlCol="0">
            <a:spAutoFit/>
          </a:bodyPr>
          <a:lstStyle/>
          <a:p>
            <a:r>
              <a:rPr lang="es-419" sz="900" b="1" dirty="0">
                <a:solidFill>
                  <a:schemeClr val="accent6">
                    <a:lumMod val="75000"/>
                  </a:schemeClr>
                </a:solidFill>
              </a:rPr>
              <a:t>Las cifras en color verde = periodo del boletín Radar Covid-19 mayor a una semana</a:t>
            </a:r>
          </a:p>
          <a:p>
            <a:r>
              <a:rPr lang="es-419" sz="900" b="1" dirty="0"/>
              <a:t>Las cifras en color negro = periodo del boletín Radar Covid-19 semanal</a:t>
            </a:r>
          </a:p>
        </p:txBody>
      </p:sp>
      <p:sp>
        <p:nvSpPr>
          <p:cNvPr id="17" name="CuadroTexto 16">
            <a:extLst>
              <a:ext uri="{FF2B5EF4-FFF2-40B4-BE49-F238E27FC236}">
                <a16:creationId xmlns:a16="http://schemas.microsoft.com/office/drawing/2014/main" id="{1682B8E4-0AF6-4CE8-9875-289C95810823}"/>
              </a:ext>
            </a:extLst>
          </p:cNvPr>
          <p:cNvSpPr txBox="1"/>
          <p:nvPr/>
        </p:nvSpPr>
        <p:spPr>
          <a:xfrm>
            <a:off x="78602" y="6740925"/>
            <a:ext cx="3121798" cy="400110"/>
          </a:xfrm>
          <a:prstGeom prst="rect">
            <a:avLst/>
          </a:prstGeom>
          <a:noFill/>
        </p:spPr>
        <p:txBody>
          <a:bodyPr wrap="square" rtlCol="0">
            <a:spAutoFit/>
          </a:bodyPr>
          <a:lstStyle/>
          <a:p>
            <a:r>
              <a:rPr lang="es-PE" sz="1000" i="1" dirty="0">
                <a:solidFill>
                  <a:schemeClr val="bg1"/>
                </a:solidFill>
                <a:latin typeface="Poppins" pitchFamily="2" charset="77"/>
                <a:cs typeface="Poppins" pitchFamily="2" charset="77"/>
              </a:rPr>
              <a:t>Radar COVID -19</a:t>
            </a:r>
          </a:p>
          <a:p>
            <a:r>
              <a:rPr lang="es-PE" sz="1000" i="1" dirty="0">
                <a:solidFill>
                  <a:schemeClr val="bg1"/>
                </a:solidFill>
                <a:latin typeface="Poppins" pitchFamily="2" charset="77"/>
                <a:cs typeface="Poppins" pitchFamily="2" charset="77"/>
              </a:rPr>
              <a:t>Número 78 – Del 24 al 30 dic. 2021</a:t>
            </a:r>
          </a:p>
        </p:txBody>
      </p:sp>
    </p:spTree>
    <p:extLst>
      <p:ext uri="{BB962C8B-B14F-4D97-AF65-F5344CB8AC3E}">
        <p14:creationId xmlns:p14="http://schemas.microsoft.com/office/powerpoint/2010/main" val="213353977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14081</TotalTime>
  <Words>1263</Words>
  <Application>Microsoft Office PowerPoint</Application>
  <PresentationFormat>Personalizado</PresentationFormat>
  <Paragraphs>282</Paragraphs>
  <Slides>15</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Calibri Light</vt:lpstr>
      <vt:lpstr>Clan-Black</vt:lpstr>
      <vt:lpstr>Poppins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Christian Espinoza Rivera</dc:creator>
  <cp:lastModifiedBy>Liliana</cp:lastModifiedBy>
  <cp:revision>647</cp:revision>
  <dcterms:created xsi:type="dcterms:W3CDTF">2020-09-05T20:49:00Z</dcterms:created>
  <dcterms:modified xsi:type="dcterms:W3CDTF">2022-03-17T17:26:46Z</dcterms:modified>
</cp:coreProperties>
</file>