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79" r:id="rId2"/>
    <p:sldId id="267" r:id="rId3"/>
    <p:sldId id="259" r:id="rId4"/>
    <p:sldId id="270" r:id="rId5"/>
    <p:sldId id="266" r:id="rId6"/>
    <p:sldId id="261" r:id="rId7"/>
    <p:sldId id="268" r:id="rId8"/>
    <p:sldId id="285" r:id="rId9"/>
    <p:sldId id="286" r:id="rId10"/>
    <p:sldId id="287" r:id="rId11"/>
    <p:sldId id="262" r:id="rId12"/>
    <p:sldId id="269" r:id="rId13"/>
    <p:sldId id="288" r:id="rId14"/>
    <p:sldId id="289" r:id="rId15"/>
    <p:sldId id="272" r:id="rId16"/>
    <p:sldId id="280" r:id="rId17"/>
  </p:sldIdLst>
  <p:sldSz cx="10439400"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AFE63A6-328A-E44A-BEEA-37B83BAA831F}">
          <p14:sldIdLst>
            <p14:sldId id="279"/>
            <p14:sldId id="267"/>
            <p14:sldId id="259"/>
            <p14:sldId id="270"/>
            <p14:sldId id="266"/>
            <p14:sldId id="261"/>
            <p14:sldId id="268"/>
            <p14:sldId id="285"/>
            <p14:sldId id="286"/>
            <p14:sldId id="287"/>
            <p14:sldId id="262"/>
            <p14:sldId id="269"/>
            <p14:sldId id="288"/>
            <p14:sldId id="289"/>
            <p14:sldId id="272"/>
            <p14:sldId id="280"/>
          </p14:sldIdLst>
        </p14:section>
      </p14:sectionLst>
    </p:ext>
    <p:ext uri="{EFAFB233-063F-42B5-8137-9DF3F51BA10A}">
      <p15:sldGuideLst xmlns:p15="http://schemas.microsoft.com/office/powerpoint/2012/main">
        <p15:guide id="1" orient="horz" pos="2313" userDrawn="1">
          <p15:clr>
            <a:srgbClr val="A4A3A4"/>
          </p15:clr>
        </p15:guide>
        <p15:guide id="2" pos="32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ecilia Aliaga Márquez" initials="ACAM" lastIdx="1" clrIdx="0">
    <p:extLst>
      <p:ext uri="{19B8F6BF-5375-455C-9EA6-DF929625EA0E}">
        <p15:presenceInfo xmlns:p15="http://schemas.microsoft.com/office/powerpoint/2012/main" userId="b54476c98f130d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894"/>
    <a:srgbClr val="9E243C"/>
    <a:srgbClr val="0C503D"/>
    <a:srgbClr val="EE8C4B"/>
    <a:srgbClr val="E9A95C"/>
    <a:srgbClr val="9F243A"/>
    <a:srgbClr val="ECAA55"/>
    <a:srgbClr val="4966A8"/>
    <a:srgbClr val="C12B27"/>
    <a:srgbClr val="29A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1525" autoAdjust="0"/>
  </p:normalViewPr>
  <p:slideViewPr>
    <p:cSldViewPr snapToGrid="0" snapToObjects="1">
      <p:cViewPr varScale="1">
        <p:scale>
          <a:sx n="57" d="100"/>
          <a:sy n="57" d="100"/>
        </p:scale>
        <p:origin x="1388" y="36"/>
      </p:cViewPr>
      <p:guideLst>
        <p:guide orient="horz" pos="2313"/>
        <p:guide pos="326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dPt>
            <c:idx val="0"/>
            <c:bubble3D val="0"/>
            <c:spPr>
              <a:solidFill>
                <a:srgbClr val="9F243A"/>
              </a:solidFill>
              <a:ln>
                <a:noFill/>
              </a:ln>
              <a:effectLst/>
            </c:spPr>
            <c:extLst>
              <c:ext xmlns:c16="http://schemas.microsoft.com/office/drawing/2014/chart" uri="{C3380CC4-5D6E-409C-BE32-E72D297353CC}">
                <c16:uniqueId val="{00000003-EBF0-424D-B917-1DA0638EE873}"/>
              </c:ext>
            </c:extLst>
          </c:dPt>
          <c:dPt>
            <c:idx val="1"/>
            <c:bubble3D val="0"/>
            <c:spPr>
              <a:solidFill>
                <a:srgbClr val="ECAA55"/>
              </a:solidFill>
              <a:ln>
                <a:noFill/>
              </a:ln>
              <a:effectLst/>
            </c:spPr>
            <c:extLst>
              <c:ext xmlns:c16="http://schemas.microsoft.com/office/drawing/2014/chart" uri="{C3380CC4-5D6E-409C-BE32-E72D297353CC}">
                <c16:uniqueId val="{00000004-EBF0-424D-B917-1DA0638EE873}"/>
              </c:ext>
            </c:extLst>
          </c:dPt>
          <c:dPt>
            <c:idx val="2"/>
            <c:bubble3D val="0"/>
            <c:spPr>
              <a:solidFill>
                <a:srgbClr val="104894"/>
              </a:solidFill>
              <a:ln>
                <a:noFill/>
              </a:ln>
              <a:effectLst/>
            </c:spPr>
            <c:extLst>
              <c:ext xmlns:c16="http://schemas.microsoft.com/office/drawing/2014/chart" uri="{C3380CC4-5D6E-409C-BE32-E72D297353CC}">
                <c16:uniqueId val="{00000002-EBF0-424D-B917-1DA0638EE873}"/>
              </c:ext>
            </c:extLst>
          </c:dPt>
          <c:dLbls>
            <c:dLbl>
              <c:idx val="0"/>
              <c:layout/>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BF0-424D-B917-1DA0638EE873}"/>
                </c:ext>
              </c:extLst>
            </c:dLbl>
            <c:dLbl>
              <c:idx val="1"/>
              <c:layout/>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BF0-424D-B917-1DA0638EE873}"/>
                </c:ext>
              </c:extLst>
            </c:dLbl>
            <c:dLbl>
              <c:idx val="2"/>
              <c:layout/>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EBF0-424D-B917-1DA0638EE873}"/>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79599</c:v>
                </c:pt>
                <c:pt idx="1">
                  <c:v>41881</c:v>
                </c:pt>
                <c:pt idx="2">
                  <c:v>33258</c:v>
                </c:pt>
              </c:numCache>
            </c:numRef>
          </c:val>
          <c:extLst>
            <c:ext xmlns:c16="http://schemas.microsoft.com/office/drawing/2014/chart" uri="{C3380CC4-5D6E-409C-BE32-E72D297353CC}">
              <c16:uniqueId val="{00000000-EBF0-424D-B917-1DA0638EE873}"/>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PE" sz="1600" dirty="0"/>
              <a:t>EVOLUCIÓN DE FALLECIDOS DE 0 A 17 AÑOS</a:t>
            </a:r>
            <a:r>
              <a:rPr lang="es-PE" sz="1800" dirty="0"/>
              <a:t> </a:t>
            </a:r>
          </a:p>
          <a:p>
            <a:pPr>
              <a:defRPr sz="1800"/>
            </a:pPr>
            <a:r>
              <a:rPr lang="es-PE" sz="1400" b="1" i="0" u="none" strike="noStrike" baseline="0" dirty="0">
                <a:effectLst/>
              </a:rPr>
              <a:t>(datos acumulados desde el 14-03-2020)</a:t>
            </a:r>
            <a:endParaRPr lang="es-PE" sz="1400" dirty="0"/>
          </a:p>
        </c:rich>
      </c:tx>
      <c:layout>
        <c:manualLayout>
          <c:xMode val="edge"/>
          <c:yMode val="edge"/>
          <c:x val="0.2579433027897433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5.711261024159156E-2"/>
          <c:y val="0.1679974849103715"/>
          <c:w val="0.92788056847600731"/>
          <c:h val="0.68323623656754828"/>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52000"/>
                </a:schemeClr>
              </a:outerShdw>
            </a:effectLst>
          </c:spPr>
          <c:marker>
            <c:symbol val="none"/>
          </c:marker>
          <c:dLbls>
            <c:dLbl>
              <c:idx val="0"/>
              <c:layout>
                <c:manualLayout>
                  <c:x val="-3.5876722776638011E-2"/>
                  <c:y val="-6.43496451024181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CC-4F01-AE98-D1CC0691FBFE}"/>
                </c:ext>
              </c:extLst>
            </c:dLbl>
            <c:dLbl>
              <c:idx val="1"/>
              <c:layout>
                <c:manualLayout>
                  <c:x val="-3.656228851339012E-2"/>
                  <c:y val="-5.227934941106226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60-463B-A15D-E6E3D365CE2F}"/>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26DC-4924-82A8-2AEC018E7D64}"/>
                </c:ext>
              </c:extLst>
            </c:dLbl>
            <c:dLbl>
              <c:idx val="3"/>
              <c:layout>
                <c:manualLayout>
                  <c:x val="-2.8376749632080336E-2"/>
                  <c:y val="-6.774375982932509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42-4AB7-A535-174A5FB06962}"/>
                </c:ext>
              </c:extLst>
            </c:dLbl>
            <c:dLbl>
              <c:idx val="4"/>
              <c:layout>
                <c:manualLayout>
                  <c:x val="-3.9846601712303018E-2"/>
                  <c:y val="-3.870029823289974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A-44BB-A1F1-8ADE7C7D0CB4}"/>
                </c:ext>
              </c:extLst>
            </c:dLbl>
            <c:dLbl>
              <c:idx val="5"/>
              <c:layout>
                <c:manualLayout>
                  <c:x val="-3.5876722776638011E-2"/>
                  <c:y val="-4.450899055218478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08-4CD8-AD13-FC27EE716B7A}"/>
                </c:ext>
              </c:extLst>
            </c:dLbl>
            <c:dLbl>
              <c:idx val="6"/>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DC8427C1-0814-4978-96B1-B1CC219E60A7}" type="VALUE">
                      <a:rPr lang="en-US">
                        <a:solidFill>
                          <a:schemeClr val="tx1"/>
                        </a:solidFill>
                      </a:rPr>
                      <a:pPr>
                        <a:defRPr sz="1200" b="1"/>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FB-4DF7-9055-3E4756A2960A}"/>
                </c:ext>
              </c:extLst>
            </c:dLbl>
            <c:dLbl>
              <c:idx val="7"/>
              <c:layout>
                <c:manualLayout>
                  <c:x val="-1.5289985068374007E-2"/>
                  <c:y val="-5.903072135039746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92-4839-A1D8-838897ED3816}"/>
                </c:ext>
              </c:extLst>
            </c:dLbl>
            <c:dLbl>
              <c:idx val="8"/>
              <c:layout>
                <c:manualLayout>
                  <c:x val="-2.1487254406978119E-2"/>
                  <c:y val="-8.516983678718026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F-4623-AB11-3F43A769D3BC}"/>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3123-4203-AE76-31D05E36DD99}"/>
                </c:ext>
              </c:extLst>
            </c:dLbl>
            <c:dLbl>
              <c:idx val="10"/>
              <c:layout>
                <c:manualLayout>
                  <c:x val="-2.2234157974455104E-2"/>
                  <c:y val="-7.645679830825266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52-477C-BBE1-59ADB8D71516}"/>
                </c:ext>
              </c:extLst>
            </c:dLbl>
            <c:dLbl>
              <c:idx val="11"/>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t>1,134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0D-4B3B-B0D2-ABADC0DB5FEA}"/>
                </c:ext>
              </c:extLst>
            </c:dLbl>
            <c:dLbl>
              <c:idx val="12"/>
              <c:layout>
                <c:manualLayout>
                  <c:x val="-2.7012493151862157E-2"/>
                  <c:y val="-6.77437598293250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1A-4212-A422-710D866C6606}"/>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0-4925-4B08-B48B-3DFC42AA344F}"/>
                </c:ext>
              </c:extLst>
            </c:dLbl>
            <c:dLbl>
              <c:idx val="14"/>
              <c:layout>
                <c:manualLayout>
                  <c:x val="-4.8032140593612799E-2"/>
                  <c:y val="-2.41785674346870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DF-4FC5-8470-D63B36383BEF}"/>
                </c:ext>
              </c:extLst>
            </c:dLbl>
            <c:dLbl>
              <c:idx val="15"/>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5D7891F0-0FF0-4477-A42B-37F9A1E48801}" type="VALUE">
                      <a:rPr lang="en-US" smtClean="0"/>
                      <a:pPr>
                        <a:defRPr sz="1200" b="1">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592-4B42-93EB-D7FE2A6A1AAB}"/>
                </c:ext>
              </c:extLst>
            </c:dLbl>
            <c:dLbl>
              <c:idx val="16"/>
              <c:layout>
                <c:manualLayout>
                  <c:x val="-3.6494075689379311E-2"/>
                  <c:y val="-6.77437598293250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7B-4785-938C-14975872B50D}"/>
                </c:ext>
              </c:extLst>
            </c:dLbl>
            <c:dLbl>
              <c:idx val="17"/>
              <c:layout>
                <c:manualLayout>
                  <c:x val="-3.5876722776638011E-2"/>
                  <c:y val="-3.289160591361470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E0E-4EC2-A3F3-B98AE719DD8F}"/>
                </c:ext>
              </c:extLst>
            </c:dLbl>
            <c:dLbl>
              <c:idx val="18"/>
              <c:layout>
                <c:manualLayout>
                  <c:x val="-5.9754648677100904E-2"/>
                  <c:y val="-8.22654906275377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E0E-4EC2-A3F3-B98AE719DD8F}"/>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8-03CD-4E2D-B32C-911D333AE793}"/>
                </c:ext>
              </c:extLst>
            </c:dLbl>
            <c:dLbl>
              <c:idx val="2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9-03CD-4E2D-B32C-911D333AE793}"/>
                </c:ext>
              </c:extLst>
            </c:dLbl>
            <c:dLbl>
              <c:idx val="2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2663-40A6-84B4-3B1538E64F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Hoja1!$A$2:$A$24</c:f>
              <c:numCache>
                <c:formatCode>d\-mmm</c:formatCode>
                <c:ptCount val="22"/>
                <c:pt idx="0">
                  <c:v>44425</c:v>
                </c:pt>
                <c:pt idx="1">
                  <c:v>44432</c:v>
                </c:pt>
                <c:pt idx="2">
                  <c:v>44440</c:v>
                </c:pt>
                <c:pt idx="3">
                  <c:v>44447</c:v>
                </c:pt>
                <c:pt idx="4">
                  <c:v>44454</c:v>
                </c:pt>
                <c:pt idx="5">
                  <c:v>44461</c:v>
                </c:pt>
                <c:pt idx="6">
                  <c:v>44468</c:v>
                </c:pt>
                <c:pt idx="7">
                  <c:v>44476</c:v>
                </c:pt>
                <c:pt idx="8">
                  <c:v>44483</c:v>
                </c:pt>
                <c:pt idx="9">
                  <c:v>44490</c:v>
                </c:pt>
                <c:pt idx="10">
                  <c:v>44497</c:v>
                </c:pt>
                <c:pt idx="11">
                  <c:v>44504</c:v>
                </c:pt>
                <c:pt idx="12">
                  <c:v>44511</c:v>
                </c:pt>
                <c:pt idx="13">
                  <c:v>44518</c:v>
                </c:pt>
                <c:pt idx="14">
                  <c:v>44525</c:v>
                </c:pt>
                <c:pt idx="15">
                  <c:v>44532</c:v>
                </c:pt>
                <c:pt idx="16">
                  <c:v>44539</c:v>
                </c:pt>
                <c:pt idx="17">
                  <c:v>44546</c:v>
                </c:pt>
                <c:pt idx="18">
                  <c:v>44553</c:v>
                </c:pt>
                <c:pt idx="19">
                  <c:v>44924</c:v>
                </c:pt>
                <c:pt idx="20">
                  <c:v>44567</c:v>
                </c:pt>
                <c:pt idx="21">
                  <c:v>44574</c:v>
                </c:pt>
              </c:numCache>
            </c:numRef>
          </c:cat>
          <c:val>
            <c:numRef>
              <c:f>Hoja1!$B$2:$B$24</c:f>
              <c:numCache>
                <c:formatCode>#,##0</c:formatCode>
                <c:ptCount val="22"/>
                <c:pt idx="0">
                  <c:v>1089</c:v>
                </c:pt>
                <c:pt idx="1">
                  <c:v>1101</c:v>
                </c:pt>
                <c:pt idx="2">
                  <c:v>1105</c:v>
                </c:pt>
                <c:pt idx="3">
                  <c:v>1107</c:v>
                </c:pt>
                <c:pt idx="4">
                  <c:v>1110</c:v>
                </c:pt>
                <c:pt idx="5">
                  <c:v>1123</c:v>
                </c:pt>
                <c:pt idx="6">
                  <c:v>1152</c:v>
                </c:pt>
                <c:pt idx="7">
                  <c:v>1122</c:v>
                </c:pt>
                <c:pt idx="8">
                  <c:v>1124</c:v>
                </c:pt>
                <c:pt idx="9">
                  <c:v>1129</c:v>
                </c:pt>
                <c:pt idx="10">
                  <c:v>1131</c:v>
                </c:pt>
                <c:pt idx="11">
                  <c:v>1134</c:v>
                </c:pt>
                <c:pt idx="12">
                  <c:v>1135</c:v>
                </c:pt>
                <c:pt idx="13">
                  <c:v>1137</c:v>
                </c:pt>
                <c:pt idx="14">
                  <c:v>1158</c:v>
                </c:pt>
                <c:pt idx="15">
                  <c:v>1161</c:v>
                </c:pt>
                <c:pt idx="16">
                  <c:v>1166</c:v>
                </c:pt>
                <c:pt idx="17">
                  <c:v>1170</c:v>
                </c:pt>
                <c:pt idx="18">
                  <c:v>1176</c:v>
                </c:pt>
                <c:pt idx="19">
                  <c:v>1179</c:v>
                </c:pt>
                <c:pt idx="20">
                  <c:v>1178</c:v>
                </c:pt>
                <c:pt idx="21">
                  <c:v>1186</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d\-mmm"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966021839"/>
        <c:crosses val="autoZero"/>
        <c:auto val="0"/>
        <c:lblAlgn val="ctr"/>
        <c:lblOffset val="100"/>
        <c:noMultiLvlLbl val="1"/>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PE" sz="1600" b="1" i="0" u="none" strike="noStrike" kern="1200" baseline="0" dirty="0">
                <a:solidFill>
                  <a:prstClr val="black">
                    <a:lumMod val="65000"/>
                    <a:lumOff val="35000"/>
                  </a:prstClr>
                </a:solidFill>
                <a:latin typeface="+mn-lt"/>
                <a:ea typeface="+mn-ea"/>
                <a:cs typeface="+mn-cs"/>
              </a:rPr>
              <a:t>EVOLUCIÓN DE NUEVOS FALLECIDOS DE 0 A 17 AÑOS</a:t>
            </a:r>
            <a:r>
              <a:rPr lang="es-PE" sz="1800" b="1" i="0" u="none" strike="noStrike" kern="1200" baseline="0" dirty="0">
                <a:solidFill>
                  <a:prstClr val="black">
                    <a:lumMod val="65000"/>
                    <a:lumOff val="35000"/>
                  </a:prstClr>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PE" sz="1400" b="1" i="0" u="none" strike="noStrike" kern="1200" baseline="0" dirty="0">
                <a:solidFill>
                  <a:prstClr val="black">
                    <a:lumMod val="65000"/>
                    <a:lumOff val="35000"/>
                  </a:prstClr>
                </a:solidFill>
                <a:latin typeface="+mn-lt"/>
                <a:ea typeface="+mn-ea"/>
                <a:cs typeface="+mn-cs"/>
              </a:rPr>
              <a:t>(datos por periodo del 11 de agosto21 al 13 enero22)</a:t>
            </a:r>
          </a:p>
        </c:rich>
      </c:tx>
      <c:layout>
        <c:manualLayout>
          <c:xMode val="edge"/>
          <c:yMode val="edge"/>
          <c:x val="0.2266984993178717"/>
          <c:y val="0"/>
        </c:manualLayout>
      </c:layout>
      <c:overlay val="0"/>
    </c:title>
    <c:autoTitleDeleted val="0"/>
    <c:plotArea>
      <c:layout>
        <c:manualLayout>
          <c:layoutTarget val="inner"/>
          <c:xMode val="edge"/>
          <c:yMode val="edge"/>
          <c:x val="4.6021097635646838E-2"/>
          <c:y val="9.3489093671207987E-2"/>
          <c:w val="0.94442910700282523"/>
          <c:h val="0.78731058457145309"/>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52000"/>
                </a:schemeClr>
              </a:outerShdw>
            </a:effectLst>
          </c:spPr>
          <c:marker>
            <c:symbol val="none"/>
          </c:marker>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6C1-497A-8220-6A165F234268}"/>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0FB9-475B-8B20-4923221C82E3}"/>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F11-4022-A29C-9A9181202AD0}"/>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0E7-4E30-8323-15AAD6E78CD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B544-48E1-9F41-6450A47D146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9B2E-494F-B7FE-1D4CD68648B8}"/>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D327-4DCC-B39E-F9107AE07AD1}"/>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8595-489E-8591-8835B0A0E3B4}"/>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B-96F7-4C2D-B638-518673A4D713}"/>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D-203C-49E3-87F1-F0517DF1C6F5}"/>
                </c:ext>
              </c:extLst>
            </c:dLbl>
            <c:dLbl>
              <c:idx val="12"/>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B3412E49-0D39-400F-BAA8-689049944A6E}" type="VALUE">
                      <a:rPr lang="en-US" b="1">
                        <a:solidFill>
                          <a:schemeClr val="tx1"/>
                        </a:solidFill>
                      </a:rPr>
                      <a:pPr>
                        <a:defRPr sz="1400" b="1" i="0" u="none" strike="noStrike" kern="1200" baseline="0">
                          <a:solidFill>
                            <a:schemeClr val="tx1"/>
                          </a:solidFill>
                          <a:latin typeface="+mn-lt"/>
                          <a:ea typeface="+mn-ea"/>
                          <a:cs typeface="+mn-cs"/>
                        </a:defRPr>
                      </a:pPr>
                      <a:t>[VALOR]</a:t>
                    </a:fld>
                    <a:endParaRPr lang="es-MX"/>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51-4D66-B011-2A03A38F4E58}"/>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1-1C77-4D71-BF5B-71E8909CA618}"/>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3-2BD3-4576-A1D0-F3E6F2BBB1B8}"/>
                </c:ext>
              </c:extLst>
            </c:dLbl>
            <c:dLbl>
              <c:idx val="1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5-6291-49ED-81E0-E854EE1AA05D}"/>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7-29B6-4846-BA83-5C5C7D5E073D}"/>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9-9616-41F1-B90F-30120879DB8A}"/>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A-C10A-49FF-8BCD-2D16B0975EC9}"/>
                </c:ext>
              </c:extLst>
            </c:dLbl>
            <c:dLbl>
              <c:idx val="1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7318-4B51-8B44-9584A8A750D0}"/>
                </c:ext>
              </c:extLst>
            </c:dLbl>
            <c:dLbl>
              <c:idx val="20"/>
              <c:layout>
                <c:manualLayout>
                  <c:x val="-2.3109420175613207E-2"/>
                  <c:y val="-8.2828012137421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D-40FD-8EBF-6AAB86EB30AB}"/>
                </c:ext>
              </c:extLst>
            </c:dLbl>
            <c:dLbl>
              <c:idx val="2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AEC2-4885-A8B8-9637D39613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Hoja1!$A$2:$A$26</c:f>
              <c:strCache>
                <c:ptCount val="22"/>
                <c:pt idx="0">
                  <c:v>11/08
17/08</c:v>
                </c:pt>
                <c:pt idx="1">
                  <c:v>18/08
24/08</c:v>
                </c:pt>
                <c:pt idx="2">
                  <c:v>25/08
01/09</c:v>
                </c:pt>
                <c:pt idx="3">
                  <c:v>02/09
08/09</c:v>
                </c:pt>
                <c:pt idx="4">
                  <c:v>09/09
15/09</c:v>
                </c:pt>
                <c:pt idx="5">
                  <c:v>16/09
22/09</c:v>
                </c:pt>
                <c:pt idx="6">
                  <c:v>23/09
29/09</c:v>
                </c:pt>
                <c:pt idx="7">
                  <c:v>30/09
07/10</c:v>
                </c:pt>
                <c:pt idx="8">
                  <c:v>08/10
14/10</c:v>
                </c:pt>
                <c:pt idx="9">
                  <c:v>15/10
21/10</c:v>
                </c:pt>
                <c:pt idx="10">
                  <c:v>22/10
28/10</c:v>
                </c:pt>
                <c:pt idx="11">
                  <c:v>29/10
04/11</c:v>
                </c:pt>
                <c:pt idx="12">
                  <c:v>05/11
11/11</c:v>
                </c:pt>
                <c:pt idx="13">
                  <c:v>12/11
18/11</c:v>
                </c:pt>
                <c:pt idx="14">
                  <c:v>19/11
25/11</c:v>
                </c:pt>
                <c:pt idx="15">
                  <c:v>26/11
02/12</c:v>
                </c:pt>
                <c:pt idx="16">
                  <c:v>03/12
09/12</c:v>
                </c:pt>
                <c:pt idx="17">
                  <c:v>10/12
16/12</c:v>
                </c:pt>
                <c:pt idx="18">
                  <c:v>17/12
23/12</c:v>
                </c:pt>
                <c:pt idx="19">
                  <c:v>24/12
29/12</c:v>
                </c:pt>
                <c:pt idx="20">
                  <c:v>30/12
06/01</c:v>
                </c:pt>
                <c:pt idx="21">
                  <c:v>07/01
13/01</c:v>
                </c:pt>
              </c:strCache>
            </c:strRef>
          </c:cat>
          <c:val>
            <c:numRef>
              <c:f>Hoja1!$B$2:$B$26</c:f>
              <c:numCache>
                <c:formatCode>General</c:formatCode>
                <c:ptCount val="22"/>
                <c:pt idx="0">
                  <c:v>4</c:v>
                </c:pt>
                <c:pt idx="1">
                  <c:v>8</c:v>
                </c:pt>
                <c:pt idx="2">
                  <c:v>4</c:v>
                </c:pt>
                <c:pt idx="3">
                  <c:v>1</c:v>
                </c:pt>
                <c:pt idx="4">
                  <c:v>2</c:v>
                </c:pt>
                <c:pt idx="5">
                  <c:v>3</c:v>
                </c:pt>
                <c:pt idx="6">
                  <c:v>3</c:v>
                </c:pt>
                <c:pt idx="7">
                  <c:v>2</c:v>
                </c:pt>
                <c:pt idx="8">
                  <c:v>2</c:v>
                </c:pt>
                <c:pt idx="9">
                  <c:v>3</c:v>
                </c:pt>
                <c:pt idx="10">
                  <c:v>2</c:v>
                </c:pt>
                <c:pt idx="11">
                  <c:v>1</c:v>
                </c:pt>
                <c:pt idx="12">
                  <c:v>3</c:v>
                </c:pt>
                <c:pt idx="13">
                  <c:v>4</c:v>
                </c:pt>
                <c:pt idx="14">
                  <c:v>5</c:v>
                </c:pt>
                <c:pt idx="15">
                  <c:v>2</c:v>
                </c:pt>
                <c:pt idx="16">
                  <c:v>4</c:v>
                </c:pt>
                <c:pt idx="17">
                  <c:v>2</c:v>
                </c:pt>
                <c:pt idx="18">
                  <c:v>2</c:v>
                </c:pt>
                <c:pt idx="19">
                  <c:v>4</c:v>
                </c:pt>
                <c:pt idx="20">
                  <c:v>2</c:v>
                </c:pt>
                <c:pt idx="21">
                  <c:v>8</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explosion val="2"/>
          <c:dPt>
            <c:idx val="0"/>
            <c:bubble3D val="0"/>
            <c:spPr>
              <a:solidFill>
                <a:srgbClr val="9F243A"/>
              </a:solidFill>
              <a:ln>
                <a:noFill/>
              </a:ln>
              <a:effectLst/>
            </c:spPr>
            <c:extLst>
              <c:ext xmlns:c16="http://schemas.microsoft.com/office/drawing/2014/chart" uri="{C3380CC4-5D6E-409C-BE32-E72D297353CC}">
                <c16:uniqueId val="{00000001-2A66-1E4F-B8AA-4A554744B198}"/>
              </c:ext>
            </c:extLst>
          </c:dPt>
          <c:dPt>
            <c:idx val="1"/>
            <c:bubble3D val="0"/>
            <c:spPr>
              <a:solidFill>
                <a:srgbClr val="ECAA55"/>
              </a:solidFill>
              <a:ln>
                <a:noFill/>
              </a:ln>
              <a:effectLst/>
            </c:spPr>
            <c:extLst>
              <c:ext xmlns:c16="http://schemas.microsoft.com/office/drawing/2014/chart" uri="{C3380CC4-5D6E-409C-BE32-E72D297353CC}">
                <c16:uniqueId val="{00000003-2A66-1E4F-B8AA-4A554744B198}"/>
              </c:ext>
            </c:extLst>
          </c:dPt>
          <c:dPt>
            <c:idx val="2"/>
            <c:bubble3D val="0"/>
            <c:spPr>
              <a:solidFill>
                <a:srgbClr val="104894"/>
              </a:solidFill>
              <a:ln>
                <a:noFill/>
              </a:ln>
              <a:effectLst/>
            </c:spPr>
            <c:extLst>
              <c:ext xmlns:c16="http://schemas.microsoft.com/office/drawing/2014/chart" uri="{C3380CC4-5D6E-409C-BE32-E72D297353CC}">
                <c16:uniqueId val="{00000005-2A66-1E4F-B8AA-4A554744B198}"/>
              </c:ext>
            </c:extLst>
          </c:dPt>
          <c:dLbls>
            <c:dLbl>
              <c:idx val="0"/>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66-1E4F-B8AA-4A554744B198}"/>
                </c:ext>
              </c:extLst>
            </c:dLbl>
            <c:dLbl>
              <c:idx val="1"/>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66-1E4F-B8AA-4A554744B198}"/>
                </c:ext>
              </c:extLst>
            </c:dLbl>
            <c:dLbl>
              <c:idx val="2"/>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66-1E4F-B8AA-4A554744B19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5361</c:v>
                </c:pt>
                <c:pt idx="1">
                  <c:v>4054</c:v>
                </c:pt>
                <c:pt idx="2">
                  <c:v>1848</c:v>
                </c:pt>
              </c:numCache>
            </c:numRef>
          </c:val>
          <c:extLst>
            <c:ext xmlns:c16="http://schemas.microsoft.com/office/drawing/2014/chart" uri="{C3380CC4-5D6E-409C-BE32-E72D297353CC}">
              <c16:uniqueId val="{00000006-2A66-1E4F-B8AA-4A554744B19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dPt>
            <c:idx val="0"/>
            <c:bubble3D val="0"/>
            <c:spPr>
              <a:solidFill>
                <a:srgbClr val="9F243A"/>
              </a:solidFill>
              <a:ln>
                <a:noFill/>
              </a:ln>
              <a:effectLst/>
            </c:spPr>
            <c:extLst>
              <c:ext xmlns:c16="http://schemas.microsoft.com/office/drawing/2014/chart" uri="{C3380CC4-5D6E-409C-BE32-E72D297353CC}">
                <c16:uniqueId val="{00000001-F9CA-CA4A-B5F8-9B56C8E1FC17}"/>
              </c:ext>
            </c:extLst>
          </c:dPt>
          <c:dPt>
            <c:idx val="1"/>
            <c:bubble3D val="0"/>
            <c:spPr>
              <a:solidFill>
                <a:srgbClr val="ECAA55"/>
              </a:solidFill>
              <a:ln>
                <a:noFill/>
              </a:ln>
              <a:effectLst/>
            </c:spPr>
            <c:extLst>
              <c:ext xmlns:c16="http://schemas.microsoft.com/office/drawing/2014/chart" uri="{C3380CC4-5D6E-409C-BE32-E72D297353CC}">
                <c16:uniqueId val="{00000003-F9CA-CA4A-B5F8-9B56C8E1FC17}"/>
              </c:ext>
            </c:extLst>
          </c:dPt>
          <c:dPt>
            <c:idx val="2"/>
            <c:bubble3D val="0"/>
            <c:spPr>
              <a:solidFill>
                <a:srgbClr val="104894"/>
              </a:solidFill>
              <a:ln>
                <a:noFill/>
              </a:ln>
              <a:effectLst/>
            </c:spPr>
            <c:extLst>
              <c:ext xmlns:c16="http://schemas.microsoft.com/office/drawing/2014/chart" uri="{C3380CC4-5D6E-409C-BE32-E72D297353CC}">
                <c16:uniqueId val="{00000005-F9CA-CA4A-B5F8-9B56C8E1FC17}"/>
              </c:ext>
            </c:extLst>
          </c:dPt>
          <c:dLbls>
            <c:dLbl>
              <c:idx val="0"/>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CA-CA4A-B5F8-9B56C8E1FC17}"/>
                </c:ext>
              </c:extLst>
            </c:dLbl>
            <c:dLbl>
              <c:idx val="1"/>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CA-CA4A-B5F8-9B56C8E1FC17}"/>
                </c:ext>
              </c:extLst>
            </c:dLbl>
            <c:dLbl>
              <c:idx val="2"/>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9CA-CA4A-B5F8-9B56C8E1FC1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349</c:v>
                </c:pt>
                <c:pt idx="1">
                  <c:v>289</c:v>
                </c:pt>
                <c:pt idx="2">
                  <c:v>548</c:v>
                </c:pt>
              </c:numCache>
            </c:numRef>
          </c:val>
          <c:extLst>
            <c:ext xmlns:c16="http://schemas.microsoft.com/office/drawing/2014/chart" uri="{C3380CC4-5D6E-409C-BE32-E72D297353CC}">
              <c16:uniqueId val="{00000006-F9CA-CA4A-B5F8-9B56C8E1FC17}"/>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9F243A"/>
              </a:solidFill>
              <a:ln>
                <a:noFill/>
              </a:ln>
              <a:effectLst/>
            </c:spPr>
            <c:extLst>
              <c:ext xmlns:c16="http://schemas.microsoft.com/office/drawing/2014/chart" uri="{C3380CC4-5D6E-409C-BE32-E72D297353CC}">
                <c16:uniqueId val="{00000001-992B-FB48-A06E-0F0D7A82C8C0}"/>
              </c:ext>
            </c:extLst>
          </c:dPt>
          <c:dPt>
            <c:idx val="1"/>
            <c:bubble3D val="0"/>
            <c:spPr>
              <a:solidFill>
                <a:srgbClr val="ECAA55"/>
              </a:solidFill>
              <a:ln>
                <a:noFill/>
              </a:ln>
              <a:effectLst/>
            </c:spPr>
            <c:extLst>
              <c:ext xmlns:c16="http://schemas.microsoft.com/office/drawing/2014/chart" uri="{C3380CC4-5D6E-409C-BE32-E72D297353CC}">
                <c16:uniqueId val="{00000003-992B-FB48-A06E-0F0D7A82C8C0}"/>
              </c:ext>
            </c:extLst>
          </c:dPt>
          <c:dPt>
            <c:idx val="2"/>
            <c:bubble3D val="0"/>
            <c:spPr>
              <a:solidFill>
                <a:srgbClr val="104894"/>
              </a:solidFill>
              <a:ln>
                <a:noFill/>
              </a:ln>
              <a:effectLst/>
            </c:spPr>
            <c:extLst>
              <c:ext xmlns:c16="http://schemas.microsoft.com/office/drawing/2014/chart" uri="{C3380CC4-5D6E-409C-BE32-E72D297353CC}">
                <c16:uniqueId val="{00000005-992B-FB48-A06E-0F0D7A82C8C0}"/>
              </c:ext>
            </c:extLst>
          </c:dPt>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Hoja1!$A$2:$A$4</c:f>
              <c:strCache>
                <c:ptCount val="3"/>
                <c:pt idx="0">
                  <c:v>12 a 17</c:v>
                </c:pt>
                <c:pt idx="1">
                  <c:v>6 a 11</c:v>
                </c:pt>
                <c:pt idx="2">
                  <c:v>0 a 5</c:v>
                </c:pt>
              </c:strCache>
            </c:strRef>
          </c:cat>
          <c:val>
            <c:numRef>
              <c:f>Hoja1!$B$2:$B$4</c:f>
              <c:numCache>
                <c:formatCode>#,##0</c:formatCode>
                <c:ptCount val="3"/>
                <c:pt idx="0">
                  <c:v>1</c:v>
                </c:pt>
                <c:pt idx="1">
                  <c:v>2</c:v>
                </c:pt>
                <c:pt idx="2">
                  <c:v>5</c:v>
                </c:pt>
              </c:numCache>
            </c:numRef>
          </c:val>
          <c:extLst>
            <c:ext xmlns:c16="http://schemas.microsoft.com/office/drawing/2014/chart" uri="{C3380CC4-5D6E-409C-BE32-E72D297353CC}">
              <c16:uniqueId val="{00000006-992B-FB48-A06E-0F0D7A82C8C0}"/>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PE" sz="1600" dirty="0"/>
              <a:t>EVOLUCIÓN DE CONTAGIADOS DE 0 A 17 AÑOS </a:t>
            </a:r>
            <a:br>
              <a:rPr lang="es-PE" sz="1600" dirty="0"/>
            </a:br>
            <a:r>
              <a:rPr lang="es-PE" sz="1400" dirty="0"/>
              <a:t>(datos acumulados (desde el 14/03/20)</a:t>
            </a:r>
          </a:p>
        </c:rich>
      </c:tx>
      <c:layout>
        <c:manualLayout>
          <c:xMode val="edge"/>
          <c:yMode val="edge"/>
          <c:x val="3.7842575929887858E-2"/>
          <c:y val="3.056799037405039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444681724567386E-2"/>
          <c:y val="0.16244611119749872"/>
          <c:w val="0.92209089840395608"/>
          <c:h val="0.72186931996042958"/>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layout>
                <c:manualLayout>
                  <c:x val="-4.347980352233094E-2"/>
                  <c:y val="-9.31863874043813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ED-4078-8113-850D069FBE1F}"/>
                </c:ext>
              </c:extLst>
            </c:dLbl>
            <c:dLbl>
              <c:idx val="1"/>
              <c:layout>
                <c:manualLayout>
                  <c:x val="-4.8750082737158931E-2"/>
                  <c:y val="-3.40696145994267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F-4750-ADA8-C96FD07E5CBC}"/>
                </c:ext>
              </c:extLst>
            </c:dLbl>
            <c:dLbl>
              <c:idx val="2"/>
              <c:layout>
                <c:manualLayout>
                  <c:x val="-4.347980352233094E-2"/>
                  <c:y val="-7.0665712050112933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mn-lt"/>
                        <a:ea typeface="+mn-ea"/>
                        <a:cs typeface="+mn-cs"/>
                      </a:defRPr>
                    </a:pPr>
                    <a:fld id="{120723E0-34E6-416F-BD5F-B4C46AD3B83D}" type="VALUE">
                      <a:rPr lang="en-US">
                        <a:solidFill>
                          <a:schemeClr val="accent6">
                            <a:lumMod val="75000"/>
                          </a:schemeClr>
                        </a:solidFill>
                      </a:rPr>
                      <a:pPr>
                        <a:defRPr sz="1000" b="1">
                          <a:solidFill>
                            <a:schemeClr val="accent6">
                              <a:lumMod val="50000"/>
                            </a:schemeClr>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35-471C-AA6E-C8EAD2C2F49C}"/>
                </c:ext>
              </c:extLst>
            </c:dLbl>
            <c:dLbl>
              <c:idx val="3"/>
              <c:layout>
                <c:manualLayout>
                  <c:x val="-3.7694449182155629E-2"/>
                  <c:y val="-4.04677926779377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layout>
                    <c:manualLayout>
                      <c:w val="5.4690583174497806E-2"/>
                      <c:h val="4.239030926734437E-2"/>
                    </c:manualLayout>
                  </c15:layout>
                </c:ext>
                <c:ext xmlns:c16="http://schemas.microsoft.com/office/drawing/2014/chart" uri="{C3380CC4-5D6E-409C-BE32-E72D297353CC}">
                  <c16:uniqueId val="{00000000-2EB9-4053-8A37-D665CF6DA1B9}"/>
                </c:ext>
              </c:extLst>
            </c:dLbl>
            <c:dLbl>
              <c:idx val="4"/>
              <c:layout>
                <c:manualLayout>
                  <c:x val="-4.302206871213534E-2"/>
                  <c:y val="-8.86994972804787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1E-442B-833B-820E83779254}"/>
                </c:ext>
              </c:extLst>
            </c:dLbl>
            <c:dLbl>
              <c:idx val="5"/>
              <c:layout>
                <c:manualLayout>
                  <c:x val="-4.1733081486147149E-2"/>
                  <c:y val="-4.31473318225233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E7-4078-8DDF-6C6FF22126F6}"/>
                </c:ext>
              </c:extLst>
            </c:dLbl>
            <c:dLbl>
              <c:idx val="6"/>
              <c:layout>
                <c:manualLayout>
                  <c:x val="-3.9187967728254357E-2"/>
                  <c:y val="-8.06608798467219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C7-4045-8911-17AECCD25E8B}"/>
                </c:ext>
              </c:extLst>
            </c:dLbl>
            <c:dLbl>
              <c:idx val="7"/>
              <c:layout>
                <c:manualLayout>
                  <c:x val="-4.3079309921184056E-2"/>
                  <c:y val="-3.5108714388766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2E-4226-A67F-823CAF86C82E}"/>
                </c:ext>
              </c:extLst>
            </c:dLbl>
            <c:dLbl>
              <c:idx val="8"/>
              <c:layout>
                <c:manualLayout>
                  <c:x val="-3.643826964913173E-2"/>
                  <c:y val="-5.386548840086580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BC-46E5-8454-49D850210667}"/>
                </c:ext>
              </c:extLst>
            </c:dLbl>
            <c:dLbl>
              <c:idx val="9"/>
              <c:layout>
                <c:manualLayout>
                  <c:x val="-3.2309482440888118E-2"/>
                  <c:y val="-3.242917524418091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2-4CBF-93B0-DC8A02648ECD}"/>
                </c:ext>
              </c:extLst>
            </c:dLbl>
            <c:dLbl>
              <c:idx val="10"/>
              <c:layout>
                <c:manualLayout>
                  <c:x val="-3.2456825553069335E-2"/>
                  <c:y val="-6.72631841237938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C2-46D2-849D-760DF31F0B33}"/>
                </c:ext>
              </c:extLst>
            </c:dLbl>
            <c:dLbl>
              <c:idx val="11"/>
              <c:tx>
                <c:rich>
                  <a:bodyPr/>
                  <a:lstStyle/>
                  <a:p>
                    <a:fld id="{72FEDDF4-17BC-4A88-9A76-5EA9BDC0983D}"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3D65-49A0-AC13-A13E41741F77}"/>
                </c:ext>
              </c:extLst>
            </c:dLbl>
            <c:dLbl>
              <c:idx val="12"/>
              <c:layout>
                <c:manualLayout>
                  <c:x val="-3.7841739293217352E-2"/>
                  <c:y val="-6.19041058346226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D65-49A0-AC13-A13E41741F77}"/>
                </c:ext>
              </c:extLst>
            </c:dLbl>
            <c:dLbl>
              <c:idx val="13"/>
              <c:layout>
                <c:manualLayout>
                  <c:x val="-3.6438269649131529E-2"/>
                  <c:y val="-3.5108714388766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D65-49A0-AC13-A13E41741F77}"/>
                </c:ext>
              </c:extLst>
            </c:dLbl>
            <c:dLbl>
              <c:idx val="14"/>
              <c:layout>
                <c:manualLayout>
                  <c:x val="-3.6495510858180542E-2"/>
                  <c:y val="-7.262226241296508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D65-49A0-AC13-A13E41741F77}"/>
                </c:ext>
              </c:extLst>
            </c:dLbl>
            <c:dLbl>
              <c:idx val="15"/>
              <c:layout>
                <c:manualLayout>
                  <c:x val="-3.3655710875925123E-2"/>
                  <c:y val="-2.97496360995953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D65-49A0-AC13-A13E41741F77}"/>
                </c:ext>
              </c:extLst>
            </c:dLbl>
            <c:dLbl>
              <c:idx val="16"/>
              <c:layout>
                <c:manualLayout>
                  <c:x val="-4.0534196163291555E-2"/>
                  <c:y val="-6.45836449792082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65-49A0-AC13-A13E41741F77}"/>
                </c:ext>
              </c:extLst>
            </c:dLbl>
            <c:dLbl>
              <c:idx val="17"/>
              <c:layout>
                <c:manualLayout>
                  <c:x val="-3.9130726519205537E-2"/>
                  <c:y val="-4.04677926779377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5A3-42C5-A655-047127948C34}"/>
                </c:ext>
              </c:extLst>
            </c:dLbl>
            <c:dLbl>
              <c:idx val="18"/>
              <c:layout>
                <c:manualLayout>
                  <c:x val="-3.7841739293217352E-2"/>
                  <c:y val="-8.334041899130753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45-49C3-8EA7-42774469A9A6}"/>
                </c:ext>
              </c:extLst>
            </c:dLbl>
            <c:dLbl>
              <c:idx val="1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3-5B45-49C3-8EA7-42774469A9A6}"/>
                </c:ext>
              </c:extLst>
            </c:dLbl>
            <c:dLbl>
              <c:idx val="20"/>
              <c:layout>
                <c:manualLayout>
                  <c:x val="-5.250290896644319E-2"/>
                  <c:y val="-5.3865488400865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45-49C3-8EA7-42774469A9A6}"/>
                </c:ext>
              </c:extLst>
            </c:dLbl>
            <c:dLbl>
              <c:idx val="21"/>
              <c:layout>
                <c:manualLayout>
                  <c:x val="-1.2206157818465639E-2"/>
                  <c:y val="-5.11859492562801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F9-4AD7-BAD4-F6957D5E53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Hoja1!$A$2:$A$23</c:f>
              <c:numCache>
                <c:formatCode>d\-mmm</c:formatCode>
                <c:ptCount val="22"/>
                <c:pt idx="0">
                  <c:v>44425</c:v>
                </c:pt>
                <c:pt idx="1">
                  <c:v>44432</c:v>
                </c:pt>
                <c:pt idx="2">
                  <c:v>44440</c:v>
                </c:pt>
                <c:pt idx="3">
                  <c:v>44447</c:v>
                </c:pt>
                <c:pt idx="4">
                  <c:v>44454</c:v>
                </c:pt>
                <c:pt idx="5">
                  <c:v>44461</c:v>
                </c:pt>
                <c:pt idx="6">
                  <c:v>44468</c:v>
                </c:pt>
                <c:pt idx="7">
                  <c:v>44476</c:v>
                </c:pt>
                <c:pt idx="8">
                  <c:v>44483</c:v>
                </c:pt>
                <c:pt idx="9">
                  <c:v>44490</c:v>
                </c:pt>
                <c:pt idx="10">
                  <c:v>44497</c:v>
                </c:pt>
                <c:pt idx="11">
                  <c:v>44504</c:v>
                </c:pt>
                <c:pt idx="12">
                  <c:v>44511</c:v>
                </c:pt>
                <c:pt idx="13">
                  <c:v>44518</c:v>
                </c:pt>
                <c:pt idx="14">
                  <c:v>44525</c:v>
                </c:pt>
                <c:pt idx="15">
                  <c:v>44532</c:v>
                </c:pt>
                <c:pt idx="16">
                  <c:v>44539</c:v>
                </c:pt>
                <c:pt idx="17">
                  <c:v>44546</c:v>
                </c:pt>
                <c:pt idx="18">
                  <c:v>44553</c:v>
                </c:pt>
                <c:pt idx="19">
                  <c:v>44925</c:v>
                </c:pt>
                <c:pt idx="20">
                  <c:v>44567</c:v>
                </c:pt>
                <c:pt idx="21">
                  <c:v>44574</c:v>
                </c:pt>
              </c:numCache>
            </c:numRef>
          </c:cat>
          <c:val>
            <c:numRef>
              <c:f>Hoja1!$B$2:$B$23</c:f>
              <c:numCache>
                <c:formatCode>#,##0</c:formatCode>
                <c:ptCount val="22"/>
                <c:pt idx="0">
                  <c:v>125374</c:v>
                </c:pt>
                <c:pt idx="1">
                  <c:v>126027</c:v>
                </c:pt>
                <c:pt idx="2">
                  <c:v>126635</c:v>
                </c:pt>
                <c:pt idx="3">
                  <c:v>127235</c:v>
                </c:pt>
                <c:pt idx="4">
                  <c:v>127747</c:v>
                </c:pt>
                <c:pt idx="5">
                  <c:v>128337</c:v>
                </c:pt>
                <c:pt idx="6">
                  <c:v>128907</c:v>
                </c:pt>
                <c:pt idx="7">
                  <c:v>129543</c:v>
                </c:pt>
                <c:pt idx="8">
                  <c:v>130013</c:v>
                </c:pt>
                <c:pt idx="9">
                  <c:v>130757</c:v>
                </c:pt>
                <c:pt idx="10">
                  <c:v>131430</c:v>
                </c:pt>
                <c:pt idx="11">
                  <c:v>132119</c:v>
                </c:pt>
                <c:pt idx="12">
                  <c:v>132981</c:v>
                </c:pt>
                <c:pt idx="13">
                  <c:v>133864</c:v>
                </c:pt>
                <c:pt idx="14">
                  <c:v>134844</c:v>
                </c:pt>
                <c:pt idx="15">
                  <c:v>135720</c:v>
                </c:pt>
                <c:pt idx="16">
                  <c:v>136540</c:v>
                </c:pt>
                <c:pt idx="17">
                  <c:v>137260</c:v>
                </c:pt>
                <c:pt idx="18">
                  <c:v>138091</c:v>
                </c:pt>
                <c:pt idx="19">
                  <c:v>140211</c:v>
                </c:pt>
                <c:pt idx="20">
                  <c:v>143475</c:v>
                </c:pt>
                <c:pt idx="21">
                  <c:v>154738</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d\-mmm"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0"/>
        <c:lblAlgn val="ctr"/>
        <c:lblOffset val="100"/>
        <c:noMultiLvlLbl val="1"/>
      </c:catAx>
      <c:valAx>
        <c:axId val="966021839"/>
        <c:scaling>
          <c:orientation val="minMax"/>
          <c:max val="1600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MX"/>
          </a:p>
        </c:txPr>
        <c:crossAx val="1007263343"/>
        <c:crossesAt val="1"/>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0 A 17 AÑOS</a:t>
            </a:r>
          </a:p>
          <a:p>
            <a:pPr>
              <a:defRPr sz="1600"/>
            </a:pPr>
            <a:r>
              <a:rPr lang="es-PE" sz="1400" dirty="0"/>
              <a:t>(datos por periodo </a:t>
            </a:r>
            <a:r>
              <a:rPr lang="es-PE" sz="1400" b="1" i="0" u="none" strike="noStrike" baseline="0" dirty="0">
                <a:effectLst/>
              </a:rPr>
              <a:t>del 11 de agosto21 al 13 enero22</a:t>
            </a:r>
            <a:r>
              <a:rPr lang="es-PE" sz="1400" dirty="0"/>
              <a: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76006281167397893"/>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tx>
                <c:rich>
                  <a:bodyPr/>
                  <a:lstStyle/>
                  <a:p>
                    <a:fld id="{DA054D1F-9CDD-4DE2-B5BE-7DEA72A0DD78}"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C8-4508-B7E1-36FDCC81F79D}"/>
                </c:ext>
              </c:extLst>
            </c:dLbl>
            <c:dLbl>
              <c:idx val="13"/>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FA8431D7-4262-4278-BE7C-EB398C95F60D}" type="VALUE">
                      <a:rPr lang="en-US">
                        <a:solidFill>
                          <a:schemeClr val="tx1"/>
                        </a:solidFill>
                      </a:rPr>
                      <a:pPr>
                        <a:defRPr sz="1200" b="1"/>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F58-4E5A-934D-605BCE7A31CC}"/>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6-6F33-44E1-8F0D-3918A3C2F3E2}"/>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E-E9A6-4296-957B-EB0BE88947A8}"/>
                </c:ext>
              </c:extLst>
            </c:dLbl>
            <c:dLbl>
              <c:idx val="19"/>
              <c:layout>
                <c:manualLayout>
                  <c:x val="-1.5517864004487156E-2"/>
                  <c:y val="-3.266093504464493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37-464F-9950-859C2F8DCCE2}"/>
                </c:ext>
              </c:extLst>
            </c:dLbl>
            <c:dLbl>
              <c:idx val="20"/>
              <c:layout>
                <c:manualLayout>
                  <c:x val="-5.2281406496317219E-2"/>
                  <c:y val="-7.592060204739725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08-4EEB-AF14-A20DF736F516}"/>
                </c:ext>
              </c:extLst>
            </c:dLbl>
            <c:dLbl>
              <c:idx val="2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7D88-4565-8D4A-AAC725341D0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11/08
17/08</c:v>
                </c:pt>
                <c:pt idx="1">
                  <c:v>18/08
24/08</c:v>
                </c:pt>
                <c:pt idx="2">
                  <c:v>25/08
01/09</c:v>
                </c:pt>
                <c:pt idx="3">
                  <c:v>02/09
08/09</c:v>
                </c:pt>
                <c:pt idx="4">
                  <c:v>09/09
15/09</c:v>
                </c:pt>
                <c:pt idx="5">
                  <c:v>16/09
22/09</c:v>
                </c:pt>
                <c:pt idx="6">
                  <c:v>23/09
29/09</c:v>
                </c:pt>
                <c:pt idx="7">
                  <c:v>30/09
07/10</c:v>
                </c:pt>
                <c:pt idx="8">
                  <c:v>08/10
14/10</c:v>
                </c:pt>
                <c:pt idx="9">
                  <c:v>15/10
21/10</c:v>
                </c:pt>
                <c:pt idx="10">
                  <c:v>22/10
28/10</c:v>
                </c:pt>
                <c:pt idx="11">
                  <c:v>29/10
04/11</c:v>
                </c:pt>
                <c:pt idx="12">
                  <c:v>05/11
11/11</c:v>
                </c:pt>
                <c:pt idx="13">
                  <c:v>12/11
18/11</c:v>
                </c:pt>
                <c:pt idx="14">
                  <c:v>19/11
25/11</c:v>
                </c:pt>
                <c:pt idx="15">
                  <c:v>26/11
02/12</c:v>
                </c:pt>
                <c:pt idx="16">
                  <c:v>03/12
09/12</c:v>
                </c:pt>
                <c:pt idx="17">
                  <c:v>10/12
16/12</c:v>
                </c:pt>
                <c:pt idx="18">
                  <c:v>17/12
23/12</c:v>
                </c:pt>
                <c:pt idx="19">
                  <c:v>24/12
30/12</c:v>
                </c:pt>
                <c:pt idx="20">
                  <c:v>31/12
06/01</c:v>
                </c:pt>
                <c:pt idx="21">
                  <c:v>07/01
13/01</c:v>
                </c:pt>
              </c:strCache>
            </c:strRef>
          </c:cat>
          <c:val>
            <c:numRef>
              <c:f>Hoja1!$B$2:$B$23</c:f>
              <c:numCache>
                <c:formatCode>#,##0</c:formatCode>
                <c:ptCount val="22"/>
                <c:pt idx="0">
                  <c:v>757</c:v>
                </c:pt>
                <c:pt idx="1">
                  <c:v>653</c:v>
                </c:pt>
                <c:pt idx="2">
                  <c:v>608</c:v>
                </c:pt>
                <c:pt idx="3">
                  <c:v>600</c:v>
                </c:pt>
                <c:pt idx="4">
                  <c:v>512</c:v>
                </c:pt>
                <c:pt idx="5">
                  <c:v>590</c:v>
                </c:pt>
                <c:pt idx="6">
                  <c:v>570</c:v>
                </c:pt>
                <c:pt idx="7">
                  <c:v>636</c:v>
                </c:pt>
                <c:pt idx="8">
                  <c:v>470</c:v>
                </c:pt>
                <c:pt idx="9">
                  <c:v>744</c:v>
                </c:pt>
                <c:pt idx="10">
                  <c:v>673</c:v>
                </c:pt>
                <c:pt idx="11">
                  <c:v>689</c:v>
                </c:pt>
                <c:pt idx="12">
                  <c:v>862</c:v>
                </c:pt>
                <c:pt idx="13">
                  <c:v>883</c:v>
                </c:pt>
                <c:pt idx="14">
                  <c:v>980</c:v>
                </c:pt>
                <c:pt idx="15">
                  <c:v>876</c:v>
                </c:pt>
                <c:pt idx="16">
                  <c:v>820</c:v>
                </c:pt>
                <c:pt idx="17">
                  <c:v>720</c:v>
                </c:pt>
                <c:pt idx="18">
                  <c:v>831</c:v>
                </c:pt>
                <c:pt idx="19">
                  <c:v>2120</c:v>
                </c:pt>
                <c:pt idx="20">
                  <c:v>3264</c:v>
                </c:pt>
                <c:pt idx="21">
                  <c:v>11263</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max val="12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majorUnit val="2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0 A 5 AÑOS</a:t>
            </a:r>
          </a:p>
          <a:p>
            <a:pPr>
              <a:defRPr sz="1600"/>
            </a:pPr>
            <a:r>
              <a:rPr lang="es-PE" sz="1200" b="1" i="0" baseline="0" dirty="0">
                <a:effectLst/>
              </a:rPr>
              <a:t>(datos por periodo del 11 de agosto21 al 13 enero22</a:t>
            </a:r>
            <a:r>
              <a:rPr lang="es-PE" sz="1800" b="1" i="0" baseline="0" dirty="0">
                <a:effectLst/>
              </a:rPr>
              <a:t>)</a:t>
            </a:r>
            <a:endParaRPr lang="es-PE" sz="1600"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590002995870115"/>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tx>
                <c:rich>
                  <a:bodyPr/>
                  <a:lstStyle/>
                  <a:p>
                    <a:fld id="{C1EA7A09-1E06-438D-AD32-6C2563A149B2}"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6-6F33-44E1-8F0D-3918A3C2F3E2}"/>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E-E9A6-4296-957B-EB0BE88947A8}"/>
                </c:ext>
              </c:extLst>
            </c:dLbl>
            <c:dLbl>
              <c:idx val="19"/>
              <c:layout>
                <c:manualLayout>
                  <c:x val="-2.424641282253321E-2"/>
                  <c:y val="-2.7299476045426468E-2"/>
                </c:manualLayout>
              </c:layout>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37-464F-9950-859C2F8DCCE2}"/>
                </c:ext>
              </c:extLst>
            </c:dLbl>
            <c:dLbl>
              <c:idx val="20"/>
              <c:layout>
                <c:manualLayout>
                  <c:x val="-6.0909766132376926E-2"/>
                  <c:y val="-5.373974736841238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08-4EEB-AF14-A20DF736F516}"/>
                </c:ext>
              </c:extLst>
            </c:dLbl>
            <c:dLbl>
              <c:idx val="21"/>
              <c:layout>
                <c:manualLayout>
                  <c:x val="-3.948389429988735E-2"/>
                  <c:y val="-3.258753031002364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89-4796-97DA-39903E5FF4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11/08
17/08</c:v>
                </c:pt>
                <c:pt idx="1">
                  <c:v>18/08
24/08</c:v>
                </c:pt>
                <c:pt idx="2">
                  <c:v>25/08
01/09</c:v>
                </c:pt>
                <c:pt idx="3">
                  <c:v>02/09
08/09</c:v>
                </c:pt>
                <c:pt idx="4">
                  <c:v>09/09
15/09</c:v>
                </c:pt>
                <c:pt idx="5">
                  <c:v>16/09
22/09</c:v>
                </c:pt>
                <c:pt idx="6">
                  <c:v>23/09
29/09</c:v>
                </c:pt>
                <c:pt idx="7">
                  <c:v>30/09
07/10</c:v>
                </c:pt>
                <c:pt idx="8">
                  <c:v>08/10
14/10</c:v>
                </c:pt>
                <c:pt idx="9">
                  <c:v>15/10
21/10</c:v>
                </c:pt>
                <c:pt idx="10">
                  <c:v>22/10
28/10</c:v>
                </c:pt>
                <c:pt idx="11">
                  <c:v>29/10
04/11</c:v>
                </c:pt>
                <c:pt idx="12">
                  <c:v>05/11
11/11</c:v>
                </c:pt>
                <c:pt idx="13">
                  <c:v>12/11
18/11</c:v>
                </c:pt>
                <c:pt idx="14">
                  <c:v>19/11
25/11</c:v>
                </c:pt>
                <c:pt idx="15">
                  <c:v>26/11
02/12</c:v>
                </c:pt>
                <c:pt idx="16">
                  <c:v>03/12
09/12</c:v>
                </c:pt>
                <c:pt idx="17">
                  <c:v>10/12
16/12</c:v>
                </c:pt>
                <c:pt idx="18">
                  <c:v>17/12
23/12</c:v>
                </c:pt>
                <c:pt idx="19">
                  <c:v>24/12
30/12</c:v>
                </c:pt>
                <c:pt idx="20">
                  <c:v>31/12
06/01</c:v>
                </c:pt>
                <c:pt idx="21">
                  <c:v>07/01
13/01</c:v>
                </c:pt>
              </c:strCache>
            </c:strRef>
          </c:cat>
          <c:val>
            <c:numRef>
              <c:f>Hoja1!$B$2:$B$23</c:f>
              <c:numCache>
                <c:formatCode>#,##0</c:formatCode>
                <c:ptCount val="22"/>
                <c:pt idx="0">
                  <c:v>105</c:v>
                </c:pt>
                <c:pt idx="1">
                  <c:v>135</c:v>
                </c:pt>
                <c:pt idx="2">
                  <c:v>108</c:v>
                </c:pt>
                <c:pt idx="3">
                  <c:v>102</c:v>
                </c:pt>
                <c:pt idx="4">
                  <c:v>96</c:v>
                </c:pt>
                <c:pt idx="5">
                  <c:v>101</c:v>
                </c:pt>
                <c:pt idx="6">
                  <c:v>102</c:v>
                </c:pt>
                <c:pt idx="7">
                  <c:v>94</c:v>
                </c:pt>
                <c:pt idx="8">
                  <c:v>79</c:v>
                </c:pt>
                <c:pt idx="9">
                  <c:v>93</c:v>
                </c:pt>
                <c:pt idx="10">
                  <c:v>117</c:v>
                </c:pt>
                <c:pt idx="11">
                  <c:v>101</c:v>
                </c:pt>
                <c:pt idx="12">
                  <c:v>128</c:v>
                </c:pt>
                <c:pt idx="13">
                  <c:v>131</c:v>
                </c:pt>
                <c:pt idx="14">
                  <c:v>137</c:v>
                </c:pt>
                <c:pt idx="15">
                  <c:v>149</c:v>
                </c:pt>
                <c:pt idx="16">
                  <c:v>129</c:v>
                </c:pt>
                <c:pt idx="17">
                  <c:v>144</c:v>
                </c:pt>
                <c:pt idx="18">
                  <c:v>137</c:v>
                </c:pt>
                <c:pt idx="19">
                  <c:v>315</c:v>
                </c:pt>
                <c:pt idx="20">
                  <c:v>511</c:v>
                </c:pt>
                <c:pt idx="21">
                  <c:v>1848</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6 A 11 AÑOS</a:t>
            </a:r>
          </a:p>
          <a:p>
            <a:pPr>
              <a:defRPr sz="1600"/>
            </a:pPr>
            <a:r>
              <a:rPr lang="es-PE" sz="1400" dirty="0"/>
              <a:t>(datos por periodo del 11 de agosto21 al 13 enero22)</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846588982158586"/>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318A4306-1854-45B1-98EF-18031EE5E1FD}" type="VALUE">
                      <a:rPr lang="en-US" b="1">
                        <a:solidFill>
                          <a:schemeClr val="tx1"/>
                        </a:solidFill>
                      </a:rPr>
                      <a:pPr>
                        <a:defRPr sz="1200">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8308-48CB-8EFA-2C739E4110EA}"/>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8308-48CB-8EFA-2C739E4110EA}"/>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8308-48CB-8EFA-2C739E4110EA}"/>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8308-48CB-8EFA-2C739E4110EA}"/>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8308-48CB-8EFA-2C739E4110EA}"/>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CC4F-4F05-8C0C-F6140953BD34}"/>
                </c:ext>
              </c:extLst>
            </c:dLbl>
            <c:dLbl>
              <c:idx val="20"/>
              <c:layout>
                <c:manualLayout>
                  <c:x val="-5.3616561387425682E-2"/>
                  <c:y val="-6.840941469343200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08-4EEB-AF14-A20DF736F516}"/>
                </c:ext>
              </c:extLst>
            </c:dLbl>
            <c:dLbl>
              <c:idx val="21"/>
              <c:layout>
                <c:manualLayout>
                  <c:x val="-3.3887177309095191E-2"/>
                  <c:y val="-3.59942418401608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90-4E82-B41F-E257EB9E6F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11/08
17/08</c:v>
                </c:pt>
                <c:pt idx="1">
                  <c:v>18/08
24/08</c:v>
                </c:pt>
                <c:pt idx="2">
                  <c:v>25/08
01/09</c:v>
                </c:pt>
                <c:pt idx="3">
                  <c:v>02/09
08/09</c:v>
                </c:pt>
                <c:pt idx="4">
                  <c:v>09/09
15/09</c:v>
                </c:pt>
                <c:pt idx="5">
                  <c:v>16/09
22/09</c:v>
                </c:pt>
                <c:pt idx="6">
                  <c:v>23/09
29/09</c:v>
                </c:pt>
                <c:pt idx="7">
                  <c:v>30/09
07/10</c:v>
                </c:pt>
                <c:pt idx="8">
                  <c:v>08/10
14/10</c:v>
                </c:pt>
                <c:pt idx="9">
                  <c:v>15/10
21/10</c:v>
                </c:pt>
                <c:pt idx="10">
                  <c:v>22/10
28/10</c:v>
                </c:pt>
                <c:pt idx="11">
                  <c:v>29/10
04/11</c:v>
                </c:pt>
                <c:pt idx="12">
                  <c:v>05/11
11/11</c:v>
                </c:pt>
                <c:pt idx="13">
                  <c:v>12/11
18/11</c:v>
                </c:pt>
                <c:pt idx="14">
                  <c:v>19/11
25/11</c:v>
                </c:pt>
                <c:pt idx="15">
                  <c:v>26/11
02/12</c:v>
                </c:pt>
                <c:pt idx="16">
                  <c:v>03/12
09/12</c:v>
                </c:pt>
                <c:pt idx="17">
                  <c:v>10/12
16/12</c:v>
                </c:pt>
                <c:pt idx="18">
                  <c:v>17/12
23/12</c:v>
                </c:pt>
                <c:pt idx="19">
                  <c:v>24/12
30/12</c:v>
                </c:pt>
                <c:pt idx="20">
                  <c:v>31/12
06/01</c:v>
                </c:pt>
                <c:pt idx="21">
                  <c:v>07/01
13/01</c:v>
                </c:pt>
              </c:strCache>
            </c:strRef>
          </c:cat>
          <c:val>
            <c:numRef>
              <c:f>Hoja1!$B$2:$B$23</c:f>
              <c:numCache>
                <c:formatCode>#,##0</c:formatCode>
                <c:ptCount val="22"/>
                <c:pt idx="0">
                  <c:v>209</c:v>
                </c:pt>
                <c:pt idx="1">
                  <c:v>174</c:v>
                </c:pt>
                <c:pt idx="2">
                  <c:v>169</c:v>
                </c:pt>
                <c:pt idx="3">
                  <c:v>170</c:v>
                </c:pt>
                <c:pt idx="4">
                  <c:v>141</c:v>
                </c:pt>
                <c:pt idx="5">
                  <c:v>171</c:v>
                </c:pt>
                <c:pt idx="6">
                  <c:v>162</c:v>
                </c:pt>
                <c:pt idx="7">
                  <c:v>176</c:v>
                </c:pt>
                <c:pt idx="8">
                  <c:v>127</c:v>
                </c:pt>
                <c:pt idx="9">
                  <c:v>194</c:v>
                </c:pt>
                <c:pt idx="10">
                  <c:v>195</c:v>
                </c:pt>
                <c:pt idx="11">
                  <c:v>187</c:v>
                </c:pt>
                <c:pt idx="12">
                  <c:v>243</c:v>
                </c:pt>
                <c:pt idx="13">
                  <c:v>235</c:v>
                </c:pt>
                <c:pt idx="14">
                  <c:v>355</c:v>
                </c:pt>
                <c:pt idx="15">
                  <c:v>319</c:v>
                </c:pt>
                <c:pt idx="16">
                  <c:v>342</c:v>
                </c:pt>
                <c:pt idx="17">
                  <c:v>312</c:v>
                </c:pt>
                <c:pt idx="18">
                  <c:v>346</c:v>
                </c:pt>
                <c:pt idx="19">
                  <c:v>711</c:v>
                </c:pt>
                <c:pt idx="20">
                  <c:v>1223</c:v>
                </c:pt>
                <c:pt idx="21">
                  <c:v>4054</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12 A 17 AÑOS</a:t>
            </a:r>
          </a:p>
          <a:p>
            <a:pPr>
              <a:defRPr sz="1600"/>
            </a:pPr>
            <a:r>
              <a:rPr lang="es-PE" sz="1400" b="1" i="0" baseline="0" dirty="0">
                <a:effectLst/>
              </a:rPr>
              <a:t>(datos por periodo del 11 de agosto21 al 13 enero22)</a:t>
            </a:r>
            <a:endParaRPr lang="es-PE" sz="1200"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846588982158586"/>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2D2A16D0-C7BA-45F3-A367-6295CBFFAD9D}" type="VALUE">
                      <a:rPr lang="en-US" b="1">
                        <a:solidFill>
                          <a:schemeClr val="tx1"/>
                        </a:solidFill>
                      </a:rPr>
                      <a:pPr>
                        <a:defRPr sz="1200">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tx>
                <c:rich>
                  <a:bodyPr/>
                  <a:lstStyle/>
                  <a:p>
                    <a:fld id="{CBE0FAAE-A2E8-4198-8202-6EEDE1BCC2A7}"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tx>
                <c:rich>
                  <a:bodyPr/>
                  <a:lstStyle/>
                  <a:p>
                    <a:fld id="{F44BB626-4E56-448B-BE17-7970B794C633}"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6-6F33-44E1-8F0D-3918A3C2F3E2}"/>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layout>
                <c:manualLayout>
                  <c:x val="-1.7570638366990122E-2"/>
                  <c:y val="-3.869550624460012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A6-4296-957B-EB0BE88947A8}"/>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0-2537-464F-9950-859C2F8DCCE2}"/>
                </c:ext>
              </c:extLst>
            </c:dLbl>
            <c:dLbl>
              <c:idx val="20"/>
              <c:layout>
                <c:manualLayout>
                  <c:x val="-4.961109671409971E-2"/>
                  <c:y val="-5.4903092671235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08-4EEB-AF14-A20DF736F516}"/>
                </c:ext>
              </c:extLst>
            </c:dLbl>
            <c:dLbl>
              <c:idx val="21"/>
              <c:layout>
                <c:manualLayout>
                  <c:x val="-3.421003248000816E-2"/>
                  <c:y val="-1.708539100908603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12-4BC7-8F52-D2AE15F792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11/08
17/08</c:v>
                </c:pt>
                <c:pt idx="1">
                  <c:v>18/08
24/08</c:v>
                </c:pt>
                <c:pt idx="2">
                  <c:v>25/08
01/09</c:v>
                </c:pt>
                <c:pt idx="3">
                  <c:v>02/09
08/09</c:v>
                </c:pt>
                <c:pt idx="4">
                  <c:v>09/09
15/09</c:v>
                </c:pt>
                <c:pt idx="5">
                  <c:v>16/09
22/09</c:v>
                </c:pt>
                <c:pt idx="6">
                  <c:v>23/09
29/09</c:v>
                </c:pt>
                <c:pt idx="7">
                  <c:v>30/09
07/10</c:v>
                </c:pt>
                <c:pt idx="8">
                  <c:v>08/10
14/10</c:v>
                </c:pt>
                <c:pt idx="9">
                  <c:v>15/10
21/10</c:v>
                </c:pt>
                <c:pt idx="10">
                  <c:v>22/10
28/10</c:v>
                </c:pt>
                <c:pt idx="11">
                  <c:v>29/10
04/11</c:v>
                </c:pt>
                <c:pt idx="12">
                  <c:v>05/11
11/11</c:v>
                </c:pt>
                <c:pt idx="13">
                  <c:v>12/11
18/11</c:v>
                </c:pt>
                <c:pt idx="14">
                  <c:v>19/11
25/11</c:v>
                </c:pt>
                <c:pt idx="15">
                  <c:v>26/11
02/12</c:v>
                </c:pt>
                <c:pt idx="16">
                  <c:v>03/12
09/12</c:v>
                </c:pt>
                <c:pt idx="17">
                  <c:v>10/12
16/12</c:v>
                </c:pt>
                <c:pt idx="18">
                  <c:v>17/12
23/12</c:v>
                </c:pt>
                <c:pt idx="19">
                  <c:v>24/12
30/12</c:v>
                </c:pt>
                <c:pt idx="20">
                  <c:v>31/12
06/01</c:v>
                </c:pt>
                <c:pt idx="21">
                  <c:v>07/01
13/01</c:v>
                </c:pt>
              </c:strCache>
            </c:strRef>
          </c:cat>
          <c:val>
            <c:numRef>
              <c:f>Hoja1!$B$2:$B$23</c:f>
              <c:numCache>
                <c:formatCode>#,##0</c:formatCode>
                <c:ptCount val="22"/>
                <c:pt idx="0">
                  <c:v>443</c:v>
                </c:pt>
                <c:pt idx="1">
                  <c:v>344</c:v>
                </c:pt>
                <c:pt idx="2">
                  <c:v>331</c:v>
                </c:pt>
                <c:pt idx="3">
                  <c:v>328</c:v>
                </c:pt>
                <c:pt idx="4">
                  <c:v>275</c:v>
                </c:pt>
                <c:pt idx="5">
                  <c:v>318</c:v>
                </c:pt>
                <c:pt idx="6">
                  <c:v>306</c:v>
                </c:pt>
                <c:pt idx="7">
                  <c:v>366</c:v>
                </c:pt>
                <c:pt idx="8">
                  <c:v>264</c:v>
                </c:pt>
                <c:pt idx="9">
                  <c:v>457</c:v>
                </c:pt>
                <c:pt idx="10">
                  <c:v>361</c:v>
                </c:pt>
                <c:pt idx="11">
                  <c:v>401</c:v>
                </c:pt>
                <c:pt idx="12">
                  <c:v>491</c:v>
                </c:pt>
                <c:pt idx="13">
                  <c:v>517</c:v>
                </c:pt>
                <c:pt idx="14">
                  <c:v>488</c:v>
                </c:pt>
                <c:pt idx="15">
                  <c:v>408</c:v>
                </c:pt>
                <c:pt idx="16">
                  <c:v>349</c:v>
                </c:pt>
                <c:pt idx="17">
                  <c:v>264</c:v>
                </c:pt>
                <c:pt idx="18">
                  <c:v>348</c:v>
                </c:pt>
                <c:pt idx="19">
                  <c:v>1094</c:v>
                </c:pt>
                <c:pt idx="20">
                  <c:v>1530</c:v>
                </c:pt>
                <c:pt idx="21">
                  <c:v>5361</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C5B59-444A-4777-8272-155DA6F0071A}" type="datetimeFigureOut">
              <a:rPr lang="es-419" smtClean="0"/>
              <a:t>17/3/2022</a:t>
            </a:fld>
            <a:endParaRPr lang="es-419"/>
          </a:p>
        </p:txBody>
      </p:sp>
      <p:sp>
        <p:nvSpPr>
          <p:cNvPr id="4" name="Marcador de imagen de diapositiva 3"/>
          <p:cNvSpPr>
            <a:spLocks noGrp="1" noRot="1" noChangeAspect="1"/>
          </p:cNvSpPr>
          <p:nvPr>
            <p:ph type="sldImg" idx="2"/>
          </p:nvPr>
        </p:nvSpPr>
        <p:spPr>
          <a:xfrm>
            <a:off x="1192213" y="1143000"/>
            <a:ext cx="4473575"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1E4A3-5DC5-4776-8BB7-7F1BEFB3E76B}" type="slidenum">
              <a:rPr lang="es-419" smtClean="0"/>
              <a:t>‹Nº›</a:t>
            </a:fld>
            <a:endParaRPr lang="es-419"/>
          </a:p>
        </p:txBody>
      </p:sp>
    </p:spTree>
    <p:extLst>
      <p:ext uri="{BB962C8B-B14F-4D97-AF65-F5344CB8AC3E}">
        <p14:creationId xmlns:p14="http://schemas.microsoft.com/office/powerpoint/2010/main" val="219217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a:t>
            </a:fld>
            <a:endParaRPr lang="es-419"/>
          </a:p>
        </p:txBody>
      </p:sp>
    </p:spTree>
    <p:extLst>
      <p:ext uri="{BB962C8B-B14F-4D97-AF65-F5344CB8AC3E}">
        <p14:creationId xmlns:p14="http://schemas.microsoft.com/office/powerpoint/2010/main" val="31526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14</a:t>
            </a:fld>
            <a:endParaRPr lang="es-419"/>
          </a:p>
        </p:txBody>
      </p:sp>
    </p:spTree>
    <p:extLst>
      <p:ext uri="{BB962C8B-B14F-4D97-AF65-F5344CB8AC3E}">
        <p14:creationId xmlns:p14="http://schemas.microsoft.com/office/powerpoint/2010/main" val="400195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5</a:t>
            </a:fld>
            <a:endParaRPr lang="es-419"/>
          </a:p>
        </p:txBody>
      </p:sp>
    </p:spTree>
    <p:extLst>
      <p:ext uri="{BB962C8B-B14F-4D97-AF65-F5344CB8AC3E}">
        <p14:creationId xmlns:p14="http://schemas.microsoft.com/office/powerpoint/2010/main" val="92675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6</a:t>
            </a:fld>
            <a:endParaRPr lang="es-419"/>
          </a:p>
        </p:txBody>
      </p:sp>
    </p:spTree>
    <p:extLst>
      <p:ext uri="{BB962C8B-B14F-4D97-AF65-F5344CB8AC3E}">
        <p14:creationId xmlns:p14="http://schemas.microsoft.com/office/powerpoint/2010/main" val="174024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7</a:t>
            </a:fld>
            <a:endParaRPr lang="es-419"/>
          </a:p>
        </p:txBody>
      </p:sp>
    </p:spTree>
    <p:extLst>
      <p:ext uri="{BB962C8B-B14F-4D97-AF65-F5344CB8AC3E}">
        <p14:creationId xmlns:p14="http://schemas.microsoft.com/office/powerpoint/2010/main" val="10562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8</a:t>
            </a:fld>
            <a:endParaRPr lang="es-419"/>
          </a:p>
        </p:txBody>
      </p:sp>
    </p:spTree>
    <p:extLst>
      <p:ext uri="{BB962C8B-B14F-4D97-AF65-F5344CB8AC3E}">
        <p14:creationId xmlns:p14="http://schemas.microsoft.com/office/powerpoint/2010/main" val="414584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9</a:t>
            </a:fld>
            <a:endParaRPr lang="es-419"/>
          </a:p>
        </p:txBody>
      </p:sp>
    </p:spTree>
    <p:extLst>
      <p:ext uri="{BB962C8B-B14F-4D97-AF65-F5344CB8AC3E}">
        <p14:creationId xmlns:p14="http://schemas.microsoft.com/office/powerpoint/2010/main" val="178433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10</a:t>
            </a:fld>
            <a:endParaRPr lang="es-419"/>
          </a:p>
        </p:txBody>
      </p:sp>
    </p:spTree>
    <p:extLst>
      <p:ext uri="{BB962C8B-B14F-4D97-AF65-F5344CB8AC3E}">
        <p14:creationId xmlns:p14="http://schemas.microsoft.com/office/powerpoint/2010/main" val="422253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12</a:t>
            </a:fld>
            <a:endParaRPr lang="es-419"/>
          </a:p>
        </p:txBody>
      </p:sp>
    </p:spTree>
    <p:extLst>
      <p:ext uri="{BB962C8B-B14F-4D97-AF65-F5344CB8AC3E}">
        <p14:creationId xmlns:p14="http://schemas.microsoft.com/office/powerpoint/2010/main" val="415047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13</a:t>
            </a:fld>
            <a:endParaRPr lang="es-419"/>
          </a:p>
        </p:txBody>
      </p:sp>
    </p:spTree>
    <p:extLst>
      <p:ext uri="{BB962C8B-B14F-4D97-AF65-F5344CB8AC3E}">
        <p14:creationId xmlns:p14="http://schemas.microsoft.com/office/powerpoint/2010/main" val="4919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78222"/>
            <a:ext cx="8873490" cy="2506427"/>
          </a:xfrm>
        </p:spPr>
        <p:txBody>
          <a:bodyPr anchor="b"/>
          <a:lstStyle>
            <a:lvl1pPr algn="ctr">
              <a:defRPr sz="62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04925" y="3781306"/>
            <a:ext cx="782955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427B2C-84EF-4F0D-B883-E5EFF7C48A3D}"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400900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3D5E78-CA81-43CB-979F-183AE23C2040}"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223058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83297"/>
            <a:ext cx="2250996" cy="610108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17710" y="383297"/>
            <a:ext cx="6622494" cy="610108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57EDA0-F1C9-48E0-A18B-AF7A7D8A2757}"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31411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F1DC1D-118E-40A6-9AC8-8A2A8B69AB4D}"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267697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12272" y="1794831"/>
            <a:ext cx="9003983" cy="2994714"/>
          </a:xfrm>
        </p:spPr>
        <p:txBody>
          <a:bodyPr anchor="b"/>
          <a:lstStyle>
            <a:lvl1pPr>
              <a:defRPr sz="62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12272" y="4817876"/>
            <a:ext cx="9003983"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7671C19-51DD-405E-80E5-FCCD400DD3AC}"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2732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17709" y="1916484"/>
            <a:ext cx="4436745"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284946" y="1916484"/>
            <a:ext cx="4436745"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F6B54D0-78BE-48B1-88F1-940261A89122}"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36669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19068" y="383299"/>
            <a:ext cx="9003983" cy="139153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9070" y="1764832"/>
            <a:ext cx="4416355"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s-ES"/>
              <a:t>Haga clic para modificar los estilos de texto del patrón</a:t>
            </a:r>
          </a:p>
        </p:txBody>
      </p:sp>
      <p:sp>
        <p:nvSpPr>
          <p:cNvPr id="4" name="Content Placeholder 3"/>
          <p:cNvSpPr>
            <a:spLocks noGrp="1"/>
          </p:cNvSpPr>
          <p:nvPr>
            <p:ph sz="half" idx="2"/>
          </p:nvPr>
        </p:nvSpPr>
        <p:spPr>
          <a:xfrm>
            <a:off x="719070" y="2629749"/>
            <a:ext cx="4416355"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284947" y="1764832"/>
            <a:ext cx="4438105"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s-ES"/>
              <a:t>Haga clic para modificar los estilos de texto del patrón</a:t>
            </a:r>
          </a:p>
        </p:txBody>
      </p:sp>
      <p:sp>
        <p:nvSpPr>
          <p:cNvPr id="6" name="Content Placeholder 5"/>
          <p:cNvSpPr>
            <a:spLocks noGrp="1"/>
          </p:cNvSpPr>
          <p:nvPr>
            <p:ph sz="quarter" idx="4"/>
          </p:nvPr>
        </p:nvSpPr>
        <p:spPr>
          <a:xfrm>
            <a:off x="5284947" y="2629749"/>
            <a:ext cx="4438105"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A62668-A8A0-49AD-A518-1CA928C5C248}" type="datetime1">
              <a:rPr lang="es-PE" smtClean="0"/>
              <a:t>17/03/2022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358046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13231B-BC05-408C-9E71-0006C25B4718}" type="datetime1">
              <a:rPr lang="es-PE" smtClean="0"/>
              <a:t>17/03/2022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99096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D08F9-BC2F-4694-A6B9-4CAD0D10FB79}" type="datetime1">
              <a:rPr lang="es-PE" smtClean="0"/>
              <a:t>17/03/2022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42612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79954"/>
            <a:ext cx="3366978" cy="1679840"/>
          </a:xfrm>
        </p:spPr>
        <p:txBody>
          <a:bodyPr anchor="b"/>
          <a:lstStyle>
            <a:lvl1pPr>
              <a:defRPr sz="3359"/>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38105" y="1036570"/>
            <a:ext cx="528494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19069" y="2159794"/>
            <a:ext cx="336697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43B246-8496-4546-B1D5-E53742EFA281}"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14460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79954"/>
            <a:ext cx="3366978" cy="1679840"/>
          </a:xfrm>
        </p:spPr>
        <p:txBody>
          <a:bodyPr anchor="b"/>
          <a:lstStyle>
            <a:lvl1pPr>
              <a:defRPr sz="335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38105" y="1036570"/>
            <a:ext cx="528494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719069" y="2159794"/>
            <a:ext cx="336697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3A54314-251F-446D-A663-0C4EE8FFBD83}"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0295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383299"/>
            <a:ext cx="9003983" cy="139153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7709" y="1916484"/>
            <a:ext cx="9003983" cy="456789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17709" y="6672698"/>
            <a:ext cx="2348865"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292888F6-78B0-4F1F-B04C-2BE58554B4E9}" type="datetime1">
              <a:rPr lang="es-PE" smtClean="0"/>
              <a:t>17/03/2022</a:t>
            </a:fld>
            <a:endParaRPr lang="es-PE"/>
          </a:p>
        </p:txBody>
      </p:sp>
      <p:sp>
        <p:nvSpPr>
          <p:cNvPr id="5" name="Footer Placeholder 4"/>
          <p:cNvSpPr>
            <a:spLocks noGrp="1"/>
          </p:cNvSpPr>
          <p:nvPr>
            <p:ph type="ftr" sz="quarter" idx="3"/>
          </p:nvPr>
        </p:nvSpPr>
        <p:spPr>
          <a:xfrm>
            <a:off x="3458051" y="6672698"/>
            <a:ext cx="352329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7372826" y="6672698"/>
            <a:ext cx="2348865"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54F56A9A-603E-FE45-89A7-EBE3B6A11F0C}" type="slidenum">
              <a:rPr lang="es-PE" smtClean="0"/>
              <a:t>‹Nº›</a:t>
            </a:fld>
            <a:endParaRPr lang="es-PE"/>
          </a:p>
        </p:txBody>
      </p:sp>
    </p:spTree>
    <p:extLst>
      <p:ext uri="{BB962C8B-B14F-4D97-AF65-F5344CB8AC3E}">
        <p14:creationId xmlns:p14="http://schemas.microsoft.com/office/powerpoint/2010/main" val="294814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11.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hart" Target="../charts/chart10.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11.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jpe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chart" Target="../charts/chart4.xml"/><Relationship Id="rId4" Type="http://schemas.openxmlformats.org/officeDocument/2006/relationships/image" Target="../media/image7.emf"/><Relationship Id="rId9" Type="http://schemas.openxmlformats.org/officeDocument/2006/relationships/hyperlink" Target="https://www.datosabiertos.gob.pe/search/field_topic/covid-19-917?sort_by=chang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1.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11.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1.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11.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A8F48D0-E198-A341-96D4-03201041D483}"/>
              </a:ext>
            </a:extLst>
          </p:cNvPr>
          <p:cNvSpPr txBox="1"/>
          <p:nvPr/>
        </p:nvSpPr>
        <p:spPr>
          <a:xfrm>
            <a:off x="273376" y="190166"/>
            <a:ext cx="331823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Covid-19 • Número 79</a:t>
            </a:r>
          </a:p>
        </p:txBody>
      </p:sp>
      <p:grpSp>
        <p:nvGrpSpPr>
          <p:cNvPr id="12" name="Grupo 11">
            <a:extLst>
              <a:ext uri="{FF2B5EF4-FFF2-40B4-BE49-F238E27FC236}">
                <a16:creationId xmlns:a16="http://schemas.microsoft.com/office/drawing/2014/main" id="{00438EF4-73D8-3343-9304-A3B8BE2C001B}"/>
              </a:ext>
            </a:extLst>
          </p:cNvPr>
          <p:cNvGrpSpPr/>
          <p:nvPr/>
        </p:nvGrpSpPr>
        <p:grpSpPr>
          <a:xfrm>
            <a:off x="3020068" y="564506"/>
            <a:ext cx="4208913" cy="3409857"/>
            <a:chOff x="2944652" y="687056"/>
            <a:chExt cx="4208913" cy="3409857"/>
          </a:xfrm>
        </p:grpSpPr>
        <p:sp>
          <p:nvSpPr>
            <p:cNvPr id="6" name="CuadroTexto 5">
              <a:extLst>
                <a:ext uri="{FF2B5EF4-FFF2-40B4-BE49-F238E27FC236}">
                  <a16:creationId xmlns:a16="http://schemas.microsoft.com/office/drawing/2014/main" id="{EF069218-4E93-CB43-A173-44EBFD9AB695}"/>
                </a:ext>
              </a:extLst>
            </p:cNvPr>
            <p:cNvSpPr txBox="1"/>
            <p:nvPr/>
          </p:nvSpPr>
          <p:spPr>
            <a:xfrm>
              <a:off x="3491315" y="2810052"/>
              <a:ext cx="316967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ESPECIAL NIÑAS, NIÑOS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Y ADOLESCENTES</a:t>
              </a:r>
            </a:p>
          </p:txBody>
        </p:sp>
        <p:sp>
          <p:nvSpPr>
            <p:cNvPr id="7" name="CuadroTexto 6">
              <a:extLst>
                <a:ext uri="{FF2B5EF4-FFF2-40B4-BE49-F238E27FC236}">
                  <a16:creationId xmlns:a16="http://schemas.microsoft.com/office/drawing/2014/main" id="{0015E45B-338D-E848-95F4-36FC7AD85125}"/>
                </a:ext>
              </a:extLst>
            </p:cNvPr>
            <p:cNvSpPr txBox="1"/>
            <p:nvPr/>
          </p:nvSpPr>
          <p:spPr>
            <a:xfrm>
              <a:off x="2944652" y="687056"/>
              <a:ext cx="4208913"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8500" b="1" i="0" u="none" strike="noStrike" kern="1200" cap="none" spc="0" normalizeH="0" baseline="0" noProof="0" dirty="0">
                  <a:ln>
                    <a:noFill/>
                  </a:ln>
                  <a:solidFill>
                    <a:prstClr val="white"/>
                  </a:solidFill>
                  <a:effectLst/>
                  <a:uLnTx/>
                  <a:uFillTx/>
                  <a:latin typeface="Clan-Black" panose="02000503040000020004" pitchFamily="2" charset="77"/>
                  <a:ea typeface="+mn-ea"/>
                  <a:cs typeface="Poppins" pitchFamily="2" charset="77"/>
                </a:rPr>
                <a:t>RADAR</a:t>
              </a:r>
            </a:p>
          </p:txBody>
        </p:sp>
        <p:pic>
          <p:nvPicPr>
            <p:cNvPr id="8" name="Imagen 7">
              <a:extLst>
                <a:ext uri="{FF2B5EF4-FFF2-40B4-BE49-F238E27FC236}">
                  <a16:creationId xmlns:a16="http://schemas.microsoft.com/office/drawing/2014/main" id="{91D635DA-CF2B-1548-9751-DD3D19BE6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7227" y="2008372"/>
              <a:ext cx="3728370" cy="643234"/>
            </a:xfrm>
            <a:prstGeom prst="rect">
              <a:avLst/>
            </a:prstGeom>
          </p:spPr>
        </p:pic>
        <p:sp>
          <p:nvSpPr>
            <p:cNvPr id="3" name="Rectángulo 2">
              <a:extLst>
                <a:ext uri="{FF2B5EF4-FFF2-40B4-BE49-F238E27FC236}">
                  <a16:creationId xmlns:a16="http://schemas.microsoft.com/office/drawing/2014/main" id="{4878B98F-CF21-6148-BECB-6BF28ED7829B}"/>
                </a:ext>
              </a:extLst>
            </p:cNvPr>
            <p:cNvSpPr/>
            <p:nvPr/>
          </p:nvSpPr>
          <p:spPr>
            <a:xfrm>
              <a:off x="3075430" y="3512138"/>
              <a:ext cx="397510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En coordinación con la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Defensoría del Pueblo del Perú</a:t>
              </a:r>
            </a:p>
          </p:txBody>
        </p:sp>
      </p:grpSp>
      <p:sp>
        <p:nvSpPr>
          <p:cNvPr id="2" name="CuadroTexto 1"/>
          <p:cNvSpPr txBox="1"/>
          <p:nvPr/>
        </p:nvSpPr>
        <p:spPr>
          <a:xfrm>
            <a:off x="0" y="6379511"/>
            <a:ext cx="10439400" cy="86177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76852B16-F24D-D945-A7C5-5E5F69814E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5542" y="6537598"/>
            <a:ext cx="1668901" cy="335699"/>
          </a:xfrm>
          <a:prstGeom prst="rect">
            <a:avLst/>
          </a:prstGeom>
        </p:spPr>
      </p:pic>
      <p:pic>
        <p:nvPicPr>
          <p:cNvPr id="11" name="Imagen 10" descr="Texto&#10;&#10;Descripción generada automáticamente con confianza media">
            <a:extLst>
              <a:ext uri="{FF2B5EF4-FFF2-40B4-BE49-F238E27FC236}">
                <a16:creationId xmlns:a16="http://schemas.microsoft.com/office/drawing/2014/main" id="{8237CBC2-B62F-2C4A-BB87-F01D357FD0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528" y="6562620"/>
            <a:ext cx="4229922" cy="482211"/>
          </a:xfrm>
          <a:prstGeom prst="rect">
            <a:avLst/>
          </a:prstGeom>
        </p:spPr>
      </p:pic>
      <p:sp>
        <p:nvSpPr>
          <p:cNvPr id="13" name="CuadroTexto 12">
            <a:extLst>
              <a:ext uri="{FF2B5EF4-FFF2-40B4-BE49-F238E27FC236}">
                <a16:creationId xmlns:a16="http://schemas.microsoft.com/office/drawing/2014/main" id="{2C96E500-226C-4141-9F99-8CEB21EB445E}"/>
              </a:ext>
            </a:extLst>
          </p:cNvPr>
          <p:cNvSpPr txBox="1"/>
          <p:nvPr/>
        </p:nvSpPr>
        <p:spPr>
          <a:xfrm>
            <a:off x="5536096" y="209020"/>
            <a:ext cx="4629980"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Del</a:t>
            </a:r>
            <a:r>
              <a:rPr lang="es-PE" sz="1400" b="1" i="1" dirty="0">
                <a:solidFill>
                  <a:prstClr val="white"/>
                </a:solidFill>
                <a:latin typeface="Poppins" pitchFamily="2" charset="77"/>
                <a:cs typeface="Poppins" pitchFamily="2" charset="77"/>
              </a:rPr>
              <a:t>  07 al 13 de enero</a:t>
            </a: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 del 2022</a:t>
            </a:r>
          </a:p>
        </p:txBody>
      </p:sp>
      <p:sp>
        <p:nvSpPr>
          <p:cNvPr id="15" name="Rectángulo 14">
            <a:extLst>
              <a:ext uri="{FF2B5EF4-FFF2-40B4-BE49-F238E27FC236}">
                <a16:creationId xmlns:a16="http://schemas.microsoft.com/office/drawing/2014/main" id="{EDAB5A11-9C6B-4D16-906C-BB203B4AB26B}"/>
              </a:ext>
            </a:extLst>
          </p:cNvPr>
          <p:cNvSpPr/>
          <p:nvPr/>
        </p:nvSpPr>
        <p:spPr>
          <a:xfrm>
            <a:off x="0" y="6305549"/>
            <a:ext cx="10439400" cy="89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id="{1B1BF566-AA42-4DC1-A05B-44E77E6791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9529" y="6362662"/>
            <a:ext cx="1740358" cy="789139"/>
          </a:xfrm>
          <a:prstGeom prst="rect">
            <a:avLst/>
          </a:prstGeom>
        </p:spPr>
      </p:pic>
      <p:pic>
        <p:nvPicPr>
          <p:cNvPr id="17" name="Imagen 16">
            <a:extLst>
              <a:ext uri="{FF2B5EF4-FFF2-40B4-BE49-F238E27FC236}">
                <a16:creationId xmlns:a16="http://schemas.microsoft.com/office/drawing/2014/main" id="{76852B16-F24D-D945-A7C5-5E5F69814E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7942" y="6689998"/>
            <a:ext cx="1668901" cy="335699"/>
          </a:xfrm>
          <a:prstGeom prst="rect">
            <a:avLst/>
          </a:prstGeom>
        </p:spPr>
      </p:pic>
    </p:spTree>
    <p:extLst>
      <p:ext uri="{BB962C8B-B14F-4D97-AF65-F5344CB8AC3E}">
        <p14:creationId xmlns:p14="http://schemas.microsoft.com/office/powerpoint/2010/main" val="248493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17</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2885024260"/>
              </p:ext>
            </p:extLst>
          </p:nvPr>
        </p:nvGraphicFramePr>
        <p:xfrm>
          <a:off x="558799" y="1584999"/>
          <a:ext cx="9512005" cy="470150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D1BFA545-4208-410D-A833-3A94BD2E973B}"/>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223218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7" name="CuadroTexto 6">
            <a:extLst>
              <a:ext uri="{FF2B5EF4-FFF2-40B4-BE49-F238E27FC236}">
                <a16:creationId xmlns:a16="http://schemas.microsoft.com/office/drawing/2014/main" id="{FF021964-2E42-A543-B742-9FF2FA1B811A}"/>
              </a:ext>
            </a:extLst>
          </p:cNvPr>
          <p:cNvSpPr txBox="1"/>
          <p:nvPr/>
        </p:nvSpPr>
        <p:spPr>
          <a:xfrm>
            <a:off x="2763530" y="270538"/>
            <a:ext cx="4539789"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7</a:t>
            </a:r>
          </a:p>
        </p:txBody>
      </p:sp>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14760"/>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00" y="1445609"/>
            <a:ext cx="9734550" cy="5196108"/>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18</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1221229737"/>
              </p:ext>
            </p:extLst>
          </p:nvPr>
        </p:nvGraphicFramePr>
        <p:xfrm>
          <a:off x="509798" y="1584723"/>
          <a:ext cx="9309100" cy="4372757"/>
        </p:xfrm>
        <a:graphic>
          <a:graphicData uri="http://schemas.openxmlformats.org/drawingml/2006/chart">
            <c:chart xmlns:c="http://schemas.openxmlformats.org/drawingml/2006/chart" xmlns:r="http://schemas.openxmlformats.org/officeDocument/2006/relationships" r:id="rId5"/>
          </a:graphicData>
        </a:graphic>
      </p:graphicFrame>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6">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9" name="CuadroTexto 18">
            <a:extLst>
              <a:ext uri="{FF2B5EF4-FFF2-40B4-BE49-F238E27FC236}">
                <a16:creationId xmlns:a16="http://schemas.microsoft.com/office/drawing/2014/main" id="{F01F0C17-80E0-41C2-8819-297701E1978C}"/>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677A1A63-F22D-4503-9EFC-42C071978F86}"/>
              </a:ext>
            </a:extLst>
          </p:cNvPr>
          <p:cNvSpPr txBox="1"/>
          <p:nvPr/>
        </p:nvSpPr>
        <p:spPr>
          <a:xfrm>
            <a:off x="5464054" y="6093696"/>
            <a:ext cx="4403846" cy="507831"/>
          </a:xfrm>
          <a:prstGeom prst="rect">
            <a:avLst/>
          </a:prstGeom>
          <a:noFill/>
        </p:spPr>
        <p:txBody>
          <a:bodyPr wrap="square" rtlCol="0">
            <a:spAutoFit/>
          </a:bodyPr>
          <a:lstStyle/>
          <a:p>
            <a:r>
              <a:rPr lang="es-419" sz="900" b="1" dirty="0"/>
              <a:t>Nota:  Al 7 de octubre el</a:t>
            </a:r>
            <a:r>
              <a:rPr lang="es-PE" sz="900" b="1" dirty="0"/>
              <a:t> MINSA disminuyó en 30 el número de NNA fallecidos, por ello se aprecia una disminución en los datos acumulados. El 31 dic se publicó la data del 29 de dic. en fallecidos.</a:t>
            </a:r>
            <a:endParaRPr lang="es-419" sz="900" b="1" dirty="0"/>
          </a:p>
        </p:txBody>
      </p:sp>
      <p:sp>
        <p:nvSpPr>
          <p:cNvPr id="17" name="CuadroTexto 16">
            <a:extLst>
              <a:ext uri="{FF2B5EF4-FFF2-40B4-BE49-F238E27FC236}">
                <a16:creationId xmlns:a16="http://schemas.microsoft.com/office/drawing/2014/main" id="{CB9706C3-5ED3-4A00-9BFB-408B8F639EB0}"/>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159265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25580" y="1360969"/>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04894"/>
              </a:solidFill>
            </a:endParaRPr>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46164"/>
            <a:ext cx="9734550" cy="5149343"/>
          </a:xfrm>
          <a:prstGeom prst="rect">
            <a:avLst/>
          </a:prstGeom>
        </p:spPr>
      </p:pic>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2547935921"/>
              </p:ext>
            </p:extLst>
          </p:nvPr>
        </p:nvGraphicFramePr>
        <p:xfrm>
          <a:off x="509797" y="1485923"/>
          <a:ext cx="9368647" cy="453012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BA1E8E17-150A-F34D-94E2-03BC6CAB0B28}"/>
              </a:ext>
            </a:extLst>
          </p:cNvPr>
          <p:cNvSpPr txBox="1"/>
          <p:nvPr/>
        </p:nvSpPr>
        <p:spPr>
          <a:xfrm>
            <a:off x="2763530" y="336510"/>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8</a:t>
            </a:r>
          </a:p>
        </p:txBody>
      </p:sp>
      <p:sp>
        <p:nvSpPr>
          <p:cNvPr id="17" name="CuadroTexto 16">
            <a:extLst>
              <a:ext uri="{FF2B5EF4-FFF2-40B4-BE49-F238E27FC236}">
                <a16:creationId xmlns:a16="http://schemas.microsoft.com/office/drawing/2014/main" id="{73B84E20-B852-A943-8DC7-89FF4B2BA16A}"/>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19</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9" name="CuadroTexto 18">
            <a:extLst>
              <a:ext uri="{FF2B5EF4-FFF2-40B4-BE49-F238E27FC236}">
                <a16:creationId xmlns:a16="http://schemas.microsoft.com/office/drawing/2014/main" id="{574FCC3A-69C6-49FC-A216-9F49D8ABBD4E}"/>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21" name="CuadroTexto 20">
            <a:extLst>
              <a:ext uri="{FF2B5EF4-FFF2-40B4-BE49-F238E27FC236}">
                <a16:creationId xmlns:a16="http://schemas.microsoft.com/office/drawing/2014/main" id="{4678E97B-9E60-40CA-95FB-99F5B890A07F}"/>
              </a:ext>
            </a:extLst>
          </p:cNvPr>
          <p:cNvSpPr txBox="1"/>
          <p:nvPr/>
        </p:nvSpPr>
        <p:spPr>
          <a:xfrm>
            <a:off x="5067842" y="6050543"/>
            <a:ext cx="4810603" cy="230832"/>
          </a:xfrm>
          <a:prstGeom prst="rect">
            <a:avLst/>
          </a:prstGeom>
          <a:noFill/>
        </p:spPr>
        <p:txBody>
          <a:bodyPr wrap="square" rtlCol="0">
            <a:spAutoFit/>
          </a:bodyPr>
          <a:lstStyle/>
          <a:p>
            <a:r>
              <a:rPr lang="es-419" sz="900" b="1" dirty="0">
                <a:solidFill>
                  <a:srgbClr val="9E243C"/>
                </a:solidFill>
              </a:rPr>
              <a:t>* </a:t>
            </a:r>
            <a:r>
              <a:rPr lang="es-PE" sz="900" b="1" dirty="0">
                <a:solidFill>
                  <a:srgbClr val="9E243C"/>
                </a:solidFill>
              </a:rPr>
              <a:t>Se consideró solamente los casos que corresponden a este periodo</a:t>
            </a:r>
            <a:endParaRPr lang="es-419" sz="900" b="1" dirty="0">
              <a:solidFill>
                <a:srgbClr val="9E243C"/>
              </a:solidFill>
            </a:endParaRPr>
          </a:p>
        </p:txBody>
      </p:sp>
      <p:sp>
        <p:nvSpPr>
          <p:cNvPr id="20" name="CuadroTexto 19">
            <a:extLst>
              <a:ext uri="{FF2B5EF4-FFF2-40B4-BE49-F238E27FC236}">
                <a16:creationId xmlns:a16="http://schemas.microsoft.com/office/drawing/2014/main" id="{D8DD3F76-08E6-4B6A-9A9A-0897FB818AB9}"/>
              </a:ext>
            </a:extLst>
          </p:cNvPr>
          <p:cNvSpPr txBox="1"/>
          <p:nvPr/>
        </p:nvSpPr>
        <p:spPr>
          <a:xfrm>
            <a:off x="5067842" y="6195690"/>
            <a:ext cx="4403846" cy="230832"/>
          </a:xfrm>
          <a:prstGeom prst="rect">
            <a:avLst/>
          </a:prstGeom>
          <a:noFill/>
        </p:spPr>
        <p:txBody>
          <a:bodyPr wrap="square" rtlCol="0">
            <a:spAutoFit/>
          </a:bodyPr>
          <a:lstStyle/>
          <a:p>
            <a:r>
              <a:rPr lang="es-419" sz="900" b="1" dirty="0"/>
              <a:t>Nota:  </a:t>
            </a:r>
            <a:r>
              <a:rPr lang="es-PE" sz="900" b="1" dirty="0"/>
              <a:t>El 31 dic se publicó la data del 29 de dic. en fallecidos.</a:t>
            </a:r>
            <a:endParaRPr lang="es-419" sz="900" b="1" dirty="0"/>
          </a:p>
        </p:txBody>
      </p:sp>
      <p:sp>
        <p:nvSpPr>
          <p:cNvPr id="18" name="CuadroTexto 17">
            <a:extLst>
              <a:ext uri="{FF2B5EF4-FFF2-40B4-BE49-F238E27FC236}">
                <a16:creationId xmlns:a16="http://schemas.microsoft.com/office/drawing/2014/main" id="{5B59C963-C2F3-403C-9BD3-E787DF8AFEFF}"/>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151407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60969"/>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04894"/>
              </a:solidFill>
            </a:endParaRPr>
          </a:p>
        </p:txBody>
      </p:sp>
      <p:sp>
        <p:nvSpPr>
          <p:cNvPr id="16" name="CuadroTexto 15">
            <a:extLst>
              <a:ext uri="{FF2B5EF4-FFF2-40B4-BE49-F238E27FC236}">
                <a16:creationId xmlns:a16="http://schemas.microsoft.com/office/drawing/2014/main" id="{BA1E8E17-150A-F34D-94E2-03BC6CAB0B28}"/>
              </a:ext>
            </a:extLst>
          </p:cNvPr>
          <p:cNvSpPr txBox="1"/>
          <p:nvPr/>
        </p:nvSpPr>
        <p:spPr>
          <a:xfrm>
            <a:off x="2763530" y="336510"/>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8</a:t>
            </a:r>
          </a:p>
        </p:txBody>
      </p:sp>
      <p:sp>
        <p:nvSpPr>
          <p:cNvPr id="17" name="CuadroTexto 16">
            <a:extLst>
              <a:ext uri="{FF2B5EF4-FFF2-40B4-BE49-F238E27FC236}">
                <a16:creationId xmlns:a16="http://schemas.microsoft.com/office/drawing/2014/main" id="{73B84E20-B852-A943-8DC7-89FF4B2BA16A}"/>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19</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5">
            <a:extLst>
              <a:ext uri="{28A0092B-C50C-407E-A947-70E740481C1C}">
                <a14:useLocalDpi xmlns:a14="http://schemas.microsoft.com/office/drawing/2010/main"/>
              </a:ext>
            </a:extLst>
          </a:blip>
          <a:srcRect b="81976"/>
          <a:stretch/>
        </p:blipFill>
        <p:spPr>
          <a:xfrm>
            <a:off x="0" y="0"/>
            <a:ext cx="10439400" cy="1350184"/>
          </a:xfrm>
          <a:prstGeom prst="rect">
            <a:avLst/>
          </a:prstGeom>
        </p:spPr>
      </p:pic>
      <p:pic>
        <p:nvPicPr>
          <p:cNvPr id="2" name="Imagen 1">
            <a:extLst>
              <a:ext uri="{FF2B5EF4-FFF2-40B4-BE49-F238E27FC236}">
                <a16:creationId xmlns:a16="http://schemas.microsoft.com/office/drawing/2014/main" id="{BA32BE3D-18AE-4BF0-BDEE-30026D7D271D}"/>
              </a:ext>
            </a:extLst>
          </p:cNvPr>
          <p:cNvPicPr>
            <a:picLocks noChangeAspect="1"/>
          </p:cNvPicPr>
          <p:nvPr/>
        </p:nvPicPr>
        <p:blipFill>
          <a:blip r:embed="rId6"/>
          <a:stretch>
            <a:fillRect/>
          </a:stretch>
        </p:blipFill>
        <p:spPr>
          <a:xfrm>
            <a:off x="356633" y="1446163"/>
            <a:ext cx="9714172" cy="5196411"/>
          </a:xfrm>
          <a:prstGeom prst="roundRect">
            <a:avLst>
              <a:gd name="adj" fmla="val 5215"/>
            </a:avLst>
          </a:prstGeom>
          <a:effectLst>
            <a:softEdge rad="0"/>
          </a:effectLst>
        </p:spPr>
      </p:pic>
      <p:sp>
        <p:nvSpPr>
          <p:cNvPr id="13" name="CuadroTexto 12">
            <a:extLst>
              <a:ext uri="{FF2B5EF4-FFF2-40B4-BE49-F238E27FC236}">
                <a16:creationId xmlns:a16="http://schemas.microsoft.com/office/drawing/2014/main" id="{1B08F2AD-7D85-44F9-A4B3-9D662BE0FA0D}"/>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30965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60969"/>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04894"/>
              </a:solidFill>
            </a:endParaRPr>
          </a:p>
        </p:txBody>
      </p:sp>
      <p:sp>
        <p:nvSpPr>
          <p:cNvPr id="16" name="CuadroTexto 15">
            <a:extLst>
              <a:ext uri="{FF2B5EF4-FFF2-40B4-BE49-F238E27FC236}">
                <a16:creationId xmlns:a16="http://schemas.microsoft.com/office/drawing/2014/main" id="{BA1E8E17-150A-F34D-94E2-03BC6CAB0B28}"/>
              </a:ext>
            </a:extLst>
          </p:cNvPr>
          <p:cNvSpPr txBox="1"/>
          <p:nvPr/>
        </p:nvSpPr>
        <p:spPr>
          <a:xfrm>
            <a:off x="2763530" y="336510"/>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8</a:t>
            </a:r>
          </a:p>
        </p:txBody>
      </p:sp>
      <p:sp>
        <p:nvSpPr>
          <p:cNvPr id="17" name="CuadroTexto 16">
            <a:extLst>
              <a:ext uri="{FF2B5EF4-FFF2-40B4-BE49-F238E27FC236}">
                <a16:creationId xmlns:a16="http://schemas.microsoft.com/office/drawing/2014/main" id="{73B84E20-B852-A943-8DC7-89FF4B2BA16A}"/>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19</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5">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3" name="CuadroTexto 12">
            <a:extLst>
              <a:ext uri="{FF2B5EF4-FFF2-40B4-BE49-F238E27FC236}">
                <a16:creationId xmlns:a16="http://schemas.microsoft.com/office/drawing/2014/main" id="{1B08F2AD-7D85-44F9-A4B3-9D662BE0FA0D}"/>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pic>
        <p:nvPicPr>
          <p:cNvPr id="7" name="Imagen 6">
            <a:extLst>
              <a:ext uri="{FF2B5EF4-FFF2-40B4-BE49-F238E27FC236}">
                <a16:creationId xmlns:a16="http://schemas.microsoft.com/office/drawing/2014/main" id="{B3C1DF4C-FFD3-44DB-B6D7-DD17027F7F8E}"/>
              </a:ext>
            </a:extLst>
          </p:cNvPr>
          <p:cNvPicPr>
            <a:picLocks noChangeAspect="1"/>
          </p:cNvPicPr>
          <p:nvPr/>
        </p:nvPicPr>
        <p:blipFill>
          <a:blip r:embed="rId6"/>
          <a:stretch>
            <a:fillRect/>
          </a:stretch>
        </p:blipFill>
        <p:spPr>
          <a:xfrm>
            <a:off x="242047" y="1573305"/>
            <a:ext cx="9886522" cy="4736355"/>
          </a:xfrm>
          <a:prstGeom prst="rect">
            <a:avLst/>
          </a:prstGeom>
        </p:spPr>
      </p:pic>
    </p:spTree>
    <p:extLst>
      <p:ext uri="{BB962C8B-B14F-4D97-AF65-F5344CB8AC3E}">
        <p14:creationId xmlns:p14="http://schemas.microsoft.com/office/powerpoint/2010/main" val="304715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4894"/>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8B3F7EA-F2C5-4D6B-8BC3-D70E2E2AD46B}"/>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14979A90-1C11-41C4-9C80-49EBA475A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DA445954-75C4-434A-9325-B17843558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9" name="Conector recto 8">
            <a:extLst>
              <a:ext uri="{FF2B5EF4-FFF2-40B4-BE49-F238E27FC236}">
                <a16:creationId xmlns:a16="http://schemas.microsoft.com/office/drawing/2014/main" id="{46510DA3-9C35-4598-96F4-88BB8899CEF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1D305619-6339-4CC8-85C5-B1DD0DDA0C84}"/>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20</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4">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1" name="CuadroTexto 10">
            <a:extLst>
              <a:ext uri="{FF2B5EF4-FFF2-40B4-BE49-F238E27FC236}">
                <a16:creationId xmlns:a16="http://schemas.microsoft.com/office/drawing/2014/main" id="{8F607C88-A413-4E2D-A2D4-2E2D58D3574E}"/>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pic>
        <p:nvPicPr>
          <p:cNvPr id="3" name="Imagen 2">
            <a:extLst>
              <a:ext uri="{FF2B5EF4-FFF2-40B4-BE49-F238E27FC236}">
                <a16:creationId xmlns:a16="http://schemas.microsoft.com/office/drawing/2014/main" id="{8DD4B6F3-5210-4923-94A8-D26210DD469B}"/>
              </a:ext>
            </a:extLst>
          </p:cNvPr>
          <p:cNvPicPr>
            <a:picLocks noChangeAspect="1"/>
          </p:cNvPicPr>
          <p:nvPr/>
        </p:nvPicPr>
        <p:blipFill>
          <a:blip r:embed="rId5"/>
          <a:stretch>
            <a:fillRect/>
          </a:stretch>
        </p:blipFill>
        <p:spPr>
          <a:xfrm>
            <a:off x="1422105" y="1444215"/>
            <a:ext cx="7391400" cy="5257800"/>
          </a:xfrm>
          <a:prstGeom prst="rect">
            <a:avLst/>
          </a:prstGeom>
        </p:spPr>
      </p:pic>
    </p:spTree>
    <p:extLst>
      <p:ext uri="{BB962C8B-B14F-4D97-AF65-F5344CB8AC3E}">
        <p14:creationId xmlns:p14="http://schemas.microsoft.com/office/powerpoint/2010/main" val="234257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EC59E2-B1F5-8F48-9605-D1A288131E0D}"/>
              </a:ext>
            </a:extLst>
          </p:cNvPr>
          <p:cNvSpPr/>
          <p:nvPr/>
        </p:nvSpPr>
        <p:spPr>
          <a:xfrm>
            <a:off x="0" y="0"/>
            <a:ext cx="10439400" cy="6325386"/>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0DE74183-8B5C-A14E-B23C-8FABFE7154F6}"/>
              </a:ext>
            </a:extLst>
          </p:cNvPr>
          <p:cNvSpPr txBox="1"/>
          <p:nvPr/>
        </p:nvSpPr>
        <p:spPr>
          <a:xfrm>
            <a:off x="1161128" y="2266425"/>
            <a:ext cx="3642877" cy="30931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Carmen Barrantes    c.barrantes@terredeshommessuisse.ch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Coordinadora de Comunicaciones para América Latina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Asistente de 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Liliana Carrillo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Procesamiento estadístico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Ana Aliaga 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Daniel A. Carrión Nº 866 1° piso, Magdalena del Mar, Lima.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Teléfono: (+51) 01-463-1911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https://terredeshommessuisse.org.pe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https://www.facebook.com/tdhsperu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9" name="CuadroTexto 8">
            <a:extLst>
              <a:ext uri="{FF2B5EF4-FFF2-40B4-BE49-F238E27FC236}">
                <a16:creationId xmlns:a16="http://schemas.microsoft.com/office/drawing/2014/main" id="{934A4BD5-BEF2-C045-A037-984FA2CEEF8B}"/>
              </a:ext>
            </a:extLst>
          </p:cNvPr>
          <p:cNvSpPr txBox="1"/>
          <p:nvPr/>
        </p:nvSpPr>
        <p:spPr>
          <a:xfrm>
            <a:off x="5744299" y="2247443"/>
            <a:ext cx="3937819" cy="1244571"/>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 – 19</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Número 42</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Del 28 de marzo – 03 de abril 2021</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actualizada sobre cómo afecta la pandemia a las niñas, niños y adolescentes</a:t>
            </a:r>
          </a:p>
        </p:txBody>
      </p:sp>
      <p:pic>
        <p:nvPicPr>
          <p:cNvPr id="10" name="Imagen 9">
            <a:extLst>
              <a:ext uri="{FF2B5EF4-FFF2-40B4-BE49-F238E27FC236}">
                <a16:creationId xmlns:a16="http://schemas.microsoft.com/office/drawing/2014/main" id="{EA42D3CF-1BE1-AA4C-BE38-40E2A60C50F3}"/>
              </a:ext>
            </a:extLst>
          </p:cNvPr>
          <p:cNvPicPr>
            <a:picLocks noChangeAspect="1"/>
          </p:cNvPicPr>
          <p:nvPr/>
        </p:nvPicPr>
        <p:blipFill>
          <a:blip r:embed="rId2"/>
          <a:stretch>
            <a:fillRect/>
          </a:stretch>
        </p:blipFill>
        <p:spPr>
          <a:xfrm>
            <a:off x="859987" y="4587540"/>
            <a:ext cx="224037" cy="224037"/>
          </a:xfrm>
          <a:prstGeom prst="rect">
            <a:avLst/>
          </a:prstGeom>
        </p:spPr>
      </p:pic>
      <p:pic>
        <p:nvPicPr>
          <p:cNvPr id="11" name="Imagen 10">
            <a:extLst>
              <a:ext uri="{FF2B5EF4-FFF2-40B4-BE49-F238E27FC236}">
                <a16:creationId xmlns:a16="http://schemas.microsoft.com/office/drawing/2014/main" id="{C19AD908-8AE3-E645-96F9-207AB66EC22B}"/>
              </a:ext>
            </a:extLst>
          </p:cNvPr>
          <p:cNvPicPr>
            <a:picLocks noChangeAspect="1"/>
          </p:cNvPicPr>
          <p:nvPr/>
        </p:nvPicPr>
        <p:blipFill>
          <a:blip r:embed="rId3"/>
          <a:stretch>
            <a:fillRect/>
          </a:stretch>
        </p:blipFill>
        <p:spPr>
          <a:xfrm>
            <a:off x="869502" y="4123736"/>
            <a:ext cx="224038" cy="224038"/>
          </a:xfrm>
          <a:prstGeom prst="rect">
            <a:avLst/>
          </a:prstGeom>
        </p:spPr>
      </p:pic>
      <p:pic>
        <p:nvPicPr>
          <p:cNvPr id="12" name="Imagen 11">
            <a:extLst>
              <a:ext uri="{FF2B5EF4-FFF2-40B4-BE49-F238E27FC236}">
                <a16:creationId xmlns:a16="http://schemas.microsoft.com/office/drawing/2014/main" id="{1CF3BFEB-E814-664A-8274-CBF9C1B79126}"/>
              </a:ext>
            </a:extLst>
          </p:cNvPr>
          <p:cNvPicPr>
            <a:picLocks noChangeAspect="1"/>
          </p:cNvPicPr>
          <p:nvPr/>
        </p:nvPicPr>
        <p:blipFill>
          <a:blip r:embed="rId4"/>
          <a:stretch>
            <a:fillRect/>
          </a:stretch>
        </p:blipFill>
        <p:spPr>
          <a:xfrm>
            <a:off x="869501" y="4939743"/>
            <a:ext cx="223200" cy="223200"/>
          </a:xfrm>
          <a:prstGeom prst="rect">
            <a:avLst/>
          </a:prstGeom>
        </p:spPr>
      </p:pic>
      <p:pic>
        <p:nvPicPr>
          <p:cNvPr id="13" name="Imagen 12">
            <a:extLst>
              <a:ext uri="{FF2B5EF4-FFF2-40B4-BE49-F238E27FC236}">
                <a16:creationId xmlns:a16="http://schemas.microsoft.com/office/drawing/2014/main" id="{56420926-7D7E-9B42-8C18-78C29F00CEF2}"/>
              </a:ext>
            </a:extLst>
          </p:cNvPr>
          <p:cNvPicPr>
            <a:picLocks noChangeAspect="1"/>
          </p:cNvPicPr>
          <p:nvPr/>
        </p:nvPicPr>
        <p:blipFill>
          <a:blip r:embed="rId5"/>
          <a:stretch>
            <a:fillRect/>
          </a:stretch>
        </p:blipFill>
        <p:spPr>
          <a:xfrm>
            <a:off x="860491" y="5308491"/>
            <a:ext cx="225779" cy="223200"/>
          </a:xfrm>
          <a:prstGeom prst="rect">
            <a:avLst/>
          </a:prstGeom>
        </p:spPr>
      </p:pic>
      <p:pic>
        <p:nvPicPr>
          <p:cNvPr id="20" name="Imagen 19">
            <a:extLst>
              <a:ext uri="{FF2B5EF4-FFF2-40B4-BE49-F238E27FC236}">
                <a16:creationId xmlns:a16="http://schemas.microsoft.com/office/drawing/2014/main" id="{4F90CB3D-5440-1D40-8502-E6EE427431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2738" y="6490464"/>
            <a:ext cx="1668901" cy="335699"/>
          </a:xfrm>
          <a:prstGeom prst="rect">
            <a:avLst/>
          </a:prstGeom>
        </p:spPr>
      </p:pic>
      <p:sp>
        <p:nvSpPr>
          <p:cNvPr id="16" name="Rectángulo 15">
            <a:extLst>
              <a:ext uri="{FF2B5EF4-FFF2-40B4-BE49-F238E27FC236}">
                <a16:creationId xmlns:a16="http://schemas.microsoft.com/office/drawing/2014/main" id="{12EC59E2-B1F5-8F48-9605-D1A288131E0D}"/>
              </a:ext>
            </a:extLst>
          </p:cNvPr>
          <p:cNvSpPr/>
          <p:nvPr/>
        </p:nvSpPr>
        <p:spPr>
          <a:xfrm>
            <a:off x="0" y="0"/>
            <a:ext cx="10439400" cy="6251510"/>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0DE74183-8B5C-A14E-B23C-8FABFE7154F6}"/>
              </a:ext>
            </a:extLst>
          </p:cNvPr>
          <p:cNvSpPr txBox="1"/>
          <p:nvPr/>
        </p:nvSpPr>
        <p:spPr>
          <a:xfrm>
            <a:off x="1161128" y="2266425"/>
            <a:ext cx="3642877" cy="37702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Carmen Barrantes    c.barrantes@terredeshommessuisse.ch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Coordinadora de Comunicaciones para América Latina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Asistente de 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Liliana Carrillo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Henry Molina 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Procesamiento estadístico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Ana Aliaga 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Daniel A. Carrión Nº 866 1° piso, Magdalena del Mar, Lima.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Teléfono: (+51) 01-463-1911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https://terredeshommessuisse.org.pe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https://www.facebook.com/tdhsperu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8" name="CuadroTexto 17">
            <a:extLst>
              <a:ext uri="{FF2B5EF4-FFF2-40B4-BE49-F238E27FC236}">
                <a16:creationId xmlns:a16="http://schemas.microsoft.com/office/drawing/2014/main" id="{934A4BD5-BEF2-C045-A037-984FA2CEEF8B}"/>
              </a:ext>
            </a:extLst>
          </p:cNvPr>
          <p:cNvSpPr txBox="1"/>
          <p:nvPr/>
        </p:nvSpPr>
        <p:spPr>
          <a:xfrm>
            <a:off x="5744299" y="2247443"/>
            <a:ext cx="3937819" cy="1244571"/>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 – 19</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Número 79</a:t>
            </a:r>
          </a:p>
          <a:p>
            <a:pPr marL="0" marR="0" lvl="0" indent="0" algn="l" defTabSz="457200" rtl="0" eaLnBrk="1" fontAlgn="auto" latinLnBrk="0" hangingPunct="1">
              <a:lnSpc>
                <a:spcPts val="1500"/>
              </a:lnSpc>
              <a:spcBef>
                <a:spcPts val="0"/>
              </a:spcBef>
              <a:spcAft>
                <a:spcPts val="0"/>
              </a:spcAft>
              <a:buClrTx/>
              <a:buSzTx/>
              <a:buFontTx/>
              <a:buNone/>
              <a:tabLst/>
              <a:defRPr/>
            </a:pPr>
            <a:r>
              <a:rPr lang="es-PE" sz="1200" b="1" dirty="0">
                <a:solidFill>
                  <a:prstClr val="white"/>
                </a:solidFill>
                <a:latin typeface="Poppins" pitchFamily="2" charset="77"/>
                <a:cs typeface="Poppins" pitchFamily="2" charset="77"/>
              </a:rPr>
              <a:t>D</a:t>
            </a: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el 07 al 13 enero 2022</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actualizada sobre cómo afecta la pandemia a las niñas, niños y adolescentes</a:t>
            </a:r>
          </a:p>
        </p:txBody>
      </p:sp>
      <p:pic>
        <p:nvPicPr>
          <p:cNvPr id="19" name="Imagen 18">
            <a:extLst>
              <a:ext uri="{FF2B5EF4-FFF2-40B4-BE49-F238E27FC236}">
                <a16:creationId xmlns:a16="http://schemas.microsoft.com/office/drawing/2014/main" id="{EA42D3CF-1BE1-AA4C-BE38-40E2A60C50F3}"/>
              </a:ext>
            </a:extLst>
          </p:cNvPr>
          <p:cNvPicPr>
            <a:picLocks noChangeAspect="1"/>
          </p:cNvPicPr>
          <p:nvPr/>
        </p:nvPicPr>
        <p:blipFill>
          <a:blip r:embed="rId2"/>
          <a:stretch>
            <a:fillRect/>
          </a:stretch>
        </p:blipFill>
        <p:spPr>
          <a:xfrm>
            <a:off x="869502" y="4749513"/>
            <a:ext cx="224037" cy="224037"/>
          </a:xfrm>
          <a:prstGeom prst="rect">
            <a:avLst/>
          </a:prstGeom>
        </p:spPr>
      </p:pic>
      <p:pic>
        <p:nvPicPr>
          <p:cNvPr id="22" name="Imagen 21">
            <a:extLst>
              <a:ext uri="{FF2B5EF4-FFF2-40B4-BE49-F238E27FC236}">
                <a16:creationId xmlns:a16="http://schemas.microsoft.com/office/drawing/2014/main" id="{C19AD908-8AE3-E645-96F9-207AB66EC22B}"/>
              </a:ext>
            </a:extLst>
          </p:cNvPr>
          <p:cNvPicPr>
            <a:picLocks noChangeAspect="1"/>
          </p:cNvPicPr>
          <p:nvPr/>
        </p:nvPicPr>
        <p:blipFill>
          <a:blip r:embed="rId3"/>
          <a:stretch>
            <a:fillRect/>
          </a:stretch>
        </p:blipFill>
        <p:spPr>
          <a:xfrm>
            <a:off x="869501" y="4343491"/>
            <a:ext cx="224038" cy="224038"/>
          </a:xfrm>
          <a:prstGeom prst="rect">
            <a:avLst/>
          </a:prstGeom>
        </p:spPr>
      </p:pic>
      <p:pic>
        <p:nvPicPr>
          <p:cNvPr id="23" name="Imagen 22">
            <a:extLst>
              <a:ext uri="{FF2B5EF4-FFF2-40B4-BE49-F238E27FC236}">
                <a16:creationId xmlns:a16="http://schemas.microsoft.com/office/drawing/2014/main" id="{1CF3BFEB-E814-664A-8274-CBF9C1B79126}"/>
              </a:ext>
            </a:extLst>
          </p:cNvPr>
          <p:cNvPicPr>
            <a:picLocks noChangeAspect="1"/>
          </p:cNvPicPr>
          <p:nvPr/>
        </p:nvPicPr>
        <p:blipFill>
          <a:blip r:embed="rId4"/>
          <a:stretch>
            <a:fillRect/>
          </a:stretch>
        </p:blipFill>
        <p:spPr>
          <a:xfrm>
            <a:off x="869501" y="5117530"/>
            <a:ext cx="223200" cy="223200"/>
          </a:xfrm>
          <a:prstGeom prst="rect">
            <a:avLst/>
          </a:prstGeom>
        </p:spPr>
      </p:pic>
      <p:pic>
        <p:nvPicPr>
          <p:cNvPr id="24" name="Imagen 23">
            <a:extLst>
              <a:ext uri="{FF2B5EF4-FFF2-40B4-BE49-F238E27FC236}">
                <a16:creationId xmlns:a16="http://schemas.microsoft.com/office/drawing/2014/main" id="{56420926-7D7E-9B42-8C18-78C29F00CEF2}"/>
              </a:ext>
            </a:extLst>
          </p:cNvPr>
          <p:cNvPicPr>
            <a:picLocks noChangeAspect="1"/>
          </p:cNvPicPr>
          <p:nvPr/>
        </p:nvPicPr>
        <p:blipFill>
          <a:blip r:embed="rId5"/>
          <a:stretch>
            <a:fillRect/>
          </a:stretch>
        </p:blipFill>
        <p:spPr>
          <a:xfrm>
            <a:off x="860491" y="5476409"/>
            <a:ext cx="225779" cy="223200"/>
          </a:xfrm>
          <a:prstGeom prst="rect">
            <a:avLst/>
          </a:prstGeom>
        </p:spPr>
      </p:pic>
      <p:pic>
        <p:nvPicPr>
          <p:cNvPr id="25" name="Imagen 24">
            <a:extLst>
              <a:ext uri="{FF2B5EF4-FFF2-40B4-BE49-F238E27FC236}">
                <a16:creationId xmlns:a16="http://schemas.microsoft.com/office/drawing/2014/main" id="{4F90CB3D-5440-1D40-8502-E6EE427431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2738" y="6490464"/>
            <a:ext cx="1668901" cy="335699"/>
          </a:xfrm>
          <a:prstGeom prst="rect">
            <a:avLst/>
          </a:prstGeom>
        </p:spPr>
      </p:pic>
      <p:pic>
        <p:nvPicPr>
          <p:cNvPr id="26" name="Imagen 25">
            <a:extLst>
              <a:ext uri="{FF2B5EF4-FFF2-40B4-BE49-F238E27FC236}">
                <a16:creationId xmlns:a16="http://schemas.microsoft.com/office/drawing/2014/main" id="{D9F7F209-D364-4C15-8047-4680159969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8002" y="6402930"/>
            <a:ext cx="1765299" cy="800448"/>
          </a:xfrm>
          <a:prstGeom prst="rect">
            <a:avLst/>
          </a:prstGeom>
        </p:spPr>
      </p:pic>
    </p:spTree>
    <p:extLst>
      <p:ext uri="{BB962C8B-B14F-4D97-AF65-F5344CB8AC3E}">
        <p14:creationId xmlns:p14="http://schemas.microsoft.com/office/powerpoint/2010/main" val="41573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961580" y="6702015"/>
            <a:ext cx="231333"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9</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277055" y="3215362"/>
            <a:ext cx="3098869" cy="961802"/>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13 de enero del 2022</a:t>
            </a:r>
          </a:p>
          <a:p>
            <a:r>
              <a:rPr lang="es-PE" sz="1400" b="1" dirty="0">
                <a:solidFill>
                  <a:srgbClr val="104894"/>
                </a:solidFill>
                <a:latin typeface="Poppins" pitchFamily="2" charset="77"/>
                <a:cs typeface="Poppins" pitchFamily="2" charset="77"/>
              </a:rPr>
              <a:t>NIÑAS, NIÑOS Y ADOLESCENTES</a:t>
            </a:r>
          </a:p>
          <a:p>
            <a:r>
              <a:rPr lang="es-PE" sz="1600" b="1" dirty="0">
                <a:solidFill>
                  <a:srgbClr val="9F243A"/>
                </a:solidFill>
                <a:latin typeface="Poppins" pitchFamily="2" charset="77"/>
                <a:cs typeface="Poppins" pitchFamily="2" charset="77"/>
              </a:rPr>
              <a:t>TOTAL DE CONTAGIADOS: 154,738</a:t>
            </a:r>
          </a:p>
        </p:txBody>
      </p:sp>
      <p:sp>
        <p:nvSpPr>
          <p:cNvPr id="25" name="CuadroTexto 24">
            <a:extLst>
              <a:ext uri="{FF2B5EF4-FFF2-40B4-BE49-F238E27FC236}">
                <a16:creationId xmlns:a16="http://schemas.microsoft.com/office/drawing/2014/main" id="{F1DA0BEE-021F-0A4A-882C-4C4C42F73A98}"/>
              </a:ext>
            </a:extLst>
          </p:cNvPr>
          <p:cNvSpPr txBox="1"/>
          <p:nvPr/>
        </p:nvSpPr>
        <p:spPr>
          <a:xfrm>
            <a:off x="4826490" y="4270680"/>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33,258</a:t>
            </a:r>
          </a:p>
        </p:txBody>
      </p:sp>
      <p:sp>
        <p:nvSpPr>
          <p:cNvPr id="26" name="CuadroTexto 25">
            <a:extLst>
              <a:ext uri="{FF2B5EF4-FFF2-40B4-BE49-F238E27FC236}">
                <a16:creationId xmlns:a16="http://schemas.microsoft.com/office/drawing/2014/main" id="{EC10BE17-584C-C548-B0C6-834284E30F93}"/>
              </a:ext>
            </a:extLst>
          </p:cNvPr>
          <p:cNvSpPr txBox="1"/>
          <p:nvPr/>
        </p:nvSpPr>
        <p:spPr>
          <a:xfrm>
            <a:off x="8081494" y="4644584"/>
            <a:ext cx="1605831" cy="523220"/>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años: </a:t>
            </a:r>
          </a:p>
          <a:p>
            <a:r>
              <a:rPr lang="es-PE" sz="1400" b="1" dirty="0">
                <a:solidFill>
                  <a:srgbClr val="9D143C"/>
                </a:solidFill>
                <a:latin typeface="Poppins" pitchFamily="2" charset="77"/>
                <a:cs typeface="Poppins" pitchFamily="2" charset="77"/>
              </a:rPr>
              <a:t>79,599</a:t>
            </a:r>
            <a:endParaRPr lang="es-PE" sz="2400" b="1" dirty="0">
              <a:solidFill>
                <a:srgbClr val="9D143C"/>
              </a:solidFill>
              <a:latin typeface="Poppins" pitchFamily="2" charset="77"/>
              <a:cs typeface="Poppins" pitchFamily="2" charset="77"/>
            </a:endParaRPr>
          </a:p>
        </p:txBody>
      </p:sp>
      <p:sp>
        <p:nvSpPr>
          <p:cNvPr id="27" name="CuadroTexto 26">
            <a:extLst>
              <a:ext uri="{FF2B5EF4-FFF2-40B4-BE49-F238E27FC236}">
                <a16:creationId xmlns:a16="http://schemas.microsoft.com/office/drawing/2014/main" id="{4C9C2E0A-15A5-DB46-BB97-93D2FC56D020}"/>
              </a:ext>
            </a:extLst>
          </p:cNvPr>
          <p:cNvSpPr txBox="1"/>
          <p:nvPr/>
        </p:nvSpPr>
        <p:spPr>
          <a:xfrm>
            <a:off x="4797559" y="5628229"/>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cs typeface="Poppins" pitchFamily="2" charset="77"/>
              </a:rPr>
              <a:t>41,881</a:t>
            </a:r>
            <a:endParaRPr lang="es-PE" sz="2400" b="1" dirty="0">
              <a:solidFill>
                <a:srgbClr val="E9A95C"/>
              </a:solidFill>
              <a:latin typeface="Poppins" pitchFamily="2" charset="77"/>
              <a:cs typeface="Poppins" pitchFamily="2" charset="77"/>
            </a:endParaRPr>
          </a:p>
        </p:txBody>
      </p:sp>
      <p:graphicFrame>
        <p:nvGraphicFramePr>
          <p:cNvPr id="10" name="Gráfico 9">
            <a:extLst>
              <a:ext uri="{FF2B5EF4-FFF2-40B4-BE49-F238E27FC236}">
                <a16:creationId xmlns:a16="http://schemas.microsoft.com/office/drawing/2014/main" id="{996F6B22-228D-E848-AD45-9D9B3BDE32D4}"/>
              </a:ext>
            </a:extLst>
          </p:cNvPr>
          <p:cNvGraphicFramePr>
            <a:graphicFrameLocks noChangeAspect="1"/>
          </p:cNvGraphicFramePr>
          <p:nvPr>
            <p:extLst>
              <p:ext uri="{D42A27DB-BD31-4B8C-83A1-F6EECF244321}">
                <p14:modId xmlns:p14="http://schemas.microsoft.com/office/powerpoint/2010/main" val="3966349385"/>
              </p:ext>
            </p:extLst>
          </p:nvPr>
        </p:nvGraphicFramePr>
        <p:xfrm>
          <a:off x="5682540"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pic>
        <p:nvPicPr>
          <p:cNvPr id="23" name="Imagen 22" descr="Imagen que contiene dibujo, juguete, muñeca, lego&#10;&#10;Descripción generada automáticamente">
            <a:extLst>
              <a:ext uri="{FF2B5EF4-FFF2-40B4-BE49-F238E27FC236}">
                <a16:creationId xmlns:a16="http://schemas.microsoft.com/office/drawing/2014/main" id="{6D1026B4-C505-DD49-A889-E1A5BE974B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sp>
        <p:nvSpPr>
          <p:cNvPr id="24" name="CuadroTexto 23">
            <a:extLst>
              <a:ext uri="{FF2B5EF4-FFF2-40B4-BE49-F238E27FC236}">
                <a16:creationId xmlns:a16="http://schemas.microsoft.com/office/drawing/2014/main" id="{B6446D95-5181-B745-AC79-261B1D56D5D1}"/>
              </a:ext>
            </a:extLst>
          </p:cNvPr>
          <p:cNvSpPr txBox="1"/>
          <p:nvPr/>
        </p:nvSpPr>
        <p:spPr>
          <a:xfrm>
            <a:off x="2633870" y="1367616"/>
            <a:ext cx="3024245" cy="1415772"/>
          </a:xfrm>
          <a:prstGeom prst="rect">
            <a:avLst/>
          </a:prstGeom>
          <a:noFill/>
        </p:spPr>
        <p:txBody>
          <a:bodyPr wrap="square" rtlCol="0">
            <a:spAutoFit/>
          </a:bodyPr>
          <a:lstStyle/>
          <a:p>
            <a:r>
              <a:rPr lang="es-PE" sz="1400" b="1" dirty="0">
                <a:solidFill>
                  <a:schemeClr val="bg1"/>
                </a:solidFill>
                <a:latin typeface="Poppins" pitchFamily="2" charset="77"/>
                <a:cs typeface="Poppins" pitchFamily="2" charset="77"/>
              </a:rPr>
              <a:t>Actualización al 13 de enero 2022</a:t>
            </a:r>
          </a:p>
          <a:p>
            <a:endParaRPr lang="es-PE" sz="1600" b="1" dirty="0">
              <a:solidFill>
                <a:schemeClr val="bg1"/>
              </a:solidFill>
              <a:latin typeface="Poppins" pitchFamily="2" charset="77"/>
              <a:cs typeface="Poppins" pitchFamily="2" charset="77"/>
            </a:endParaRPr>
          </a:p>
          <a:p>
            <a:r>
              <a:rPr lang="es-PE" sz="1600" b="1" dirty="0">
                <a:solidFill>
                  <a:schemeClr val="bg1"/>
                </a:solidFill>
                <a:latin typeface="Poppins" pitchFamily="2" charset="77"/>
                <a:cs typeface="Poppins" pitchFamily="2" charset="77"/>
              </a:rPr>
              <a:t>Gráfico 1</a:t>
            </a:r>
          </a:p>
          <a:p>
            <a:r>
              <a:rPr lang="es-PE" sz="1400" b="1" dirty="0">
                <a:solidFill>
                  <a:schemeClr val="bg1"/>
                </a:solidFill>
                <a:latin typeface="Poppins" pitchFamily="2" charset="77"/>
                <a:cs typeface="Poppins" pitchFamily="2" charset="77"/>
              </a:rPr>
              <a:t>Acumulado de contagios</a:t>
            </a:r>
          </a:p>
          <a:p>
            <a:r>
              <a:rPr lang="es-PE" sz="1200" b="1" dirty="0">
                <a:solidFill>
                  <a:schemeClr val="bg1"/>
                </a:solidFill>
                <a:latin typeface="Poppins" pitchFamily="2" charset="77"/>
                <a:cs typeface="Poppins" pitchFamily="2" charset="77"/>
              </a:rPr>
              <a:t>(desde el 14/03/2020)</a:t>
            </a:r>
          </a:p>
        </p:txBody>
      </p:sp>
      <p:pic>
        <p:nvPicPr>
          <p:cNvPr id="35" name="Imagen 34">
            <a:extLst>
              <a:ext uri="{FF2B5EF4-FFF2-40B4-BE49-F238E27FC236}">
                <a16:creationId xmlns:a16="http://schemas.microsoft.com/office/drawing/2014/main" id="{DFC82A02-F827-1D44-84A7-2D5DD1A55F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8117" y="1508582"/>
            <a:ext cx="4324350" cy="1148825"/>
          </a:xfrm>
          <a:prstGeom prst="rect">
            <a:avLst/>
          </a:prstGeom>
        </p:spPr>
      </p:pic>
      <p:graphicFrame>
        <p:nvGraphicFramePr>
          <p:cNvPr id="36" name="Tabla 5">
            <a:extLst>
              <a:ext uri="{FF2B5EF4-FFF2-40B4-BE49-F238E27FC236}">
                <a16:creationId xmlns:a16="http://schemas.microsoft.com/office/drawing/2014/main" id="{D5B4C65B-30DA-4340-81DA-2C5F24E25799}"/>
              </a:ext>
            </a:extLst>
          </p:cNvPr>
          <p:cNvGraphicFramePr>
            <a:graphicFrameLocks noGrp="1"/>
          </p:cNvGraphicFramePr>
          <p:nvPr>
            <p:extLst>
              <p:ext uri="{D42A27DB-BD31-4B8C-83A1-F6EECF244321}">
                <p14:modId xmlns:p14="http://schemas.microsoft.com/office/powerpoint/2010/main" val="2620923004"/>
              </p:ext>
            </p:extLst>
          </p:nvPr>
        </p:nvGraphicFramePr>
        <p:xfrm>
          <a:off x="5658115" y="1595488"/>
          <a:ext cx="4324352" cy="477359"/>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1236016394"/>
                    </a:ext>
                  </a:extLst>
                </a:gridCol>
                <a:gridCol w="1081088">
                  <a:extLst>
                    <a:ext uri="{9D8B030D-6E8A-4147-A177-3AD203B41FA5}">
                      <a16:colId xmlns:a16="http://schemas.microsoft.com/office/drawing/2014/main" val="3423314031"/>
                    </a:ext>
                  </a:extLst>
                </a:gridCol>
                <a:gridCol w="1081088">
                  <a:extLst>
                    <a:ext uri="{9D8B030D-6E8A-4147-A177-3AD203B41FA5}">
                      <a16:colId xmlns:a16="http://schemas.microsoft.com/office/drawing/2014/main" val="66170925"/>
                    </a:ext>
                  </a:extLst>
                </a:gridCol>
                <a:gridCol w="1081088">
                  <a:extLst>
                    <a:ext uri="{9D8B030D-6E8A-4147-A177-3AD203B41FA5}">
                      <a16:colId xmlns:a16="http://schemas.microsoft.com/office/drawing/2014/main" val="439685741"/>
                    </a:ext>
                  </a:extLst>
                </a:gridCol>
              </a:tblGrid>
              <a:tr h="477359">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TOTAL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TOTAL 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graphicFrame>
        <p:nvGraphicFramePr>
          <p:cNvPr id="37" name="Tabla 5">
            <a:extLst>
              <a:ext uri="{FF2B5EF4-FFF2-40B4-BE49-F238E27FC236}">
                <a16:creationId xmlns:a16="http://schemas.microsoft.com/office/drawing/2014/main" id="{F7FD0A99-03BA-DA43-8893-9E137D02F176}"/>
              </a:ext>
            </a:extLst>
          </p:cNvPr>
          <p:cNvGraphicFramePr>
            <a:graphicFrameLocks noGrp="1"/>
          </p:cNvGraphicFramePr>
          <p:nvPr>
            <p:extLst>
              <p:ext uri="{D42A27DB-BD31-4B8C-83A1-F6EECF244321}">
                <p14:modId xmlns:p14="http://schemas.microsoft.com/office/powerpoint/2010/main" val="1794267884"/>
              </p:ext>
            </p:extLst>
          </p:nvPr>
        </p:nvGraphicFramePr>
        <p:xfrm>
          <a:off x="5682539" y="2220460"/>
          <a:ext cx="4324348" cy="353775"/>
        </p:xfrm>
        <a:graphic>
          <a:graphicData uri="http://schemas.openxmlformats.org/drawingml/2006/table">
            <a:tbl>
              <a:tblPr firstRow="1" bandRow="1">
                <a:tableStyleId>{5C22544A-7EE6-4342-B048-85BDC9FD1C3A}</a:tableStyleId>
              </a:tblPr>
              <a:tblGrid>
                <a:gridCol w="1081087">
                  <a:extLst>
                    <a:ext uri="{9D8B030D-6E8A-4147-A177-3AD203B41FA5}">
                      <a16:colId xmlns:a16="http://schemas.microsoft.com/office/drawing/2014/main" val="1236016394"/>
                    </a:ext>
                  </a:extLst>
                </a:gridCol>
                <a:gridCol w="1081087">
                  <a:extLst>
                    <a:ext uri="{9D8B030D-6E8A-4147-A177-3AD203B41FA5}">
                      <a16:colId xmlns:a16="http://schemas.microsoft.com/office/drawing/2014/main" val="3423314031"/>
                    </a:ext>
                  </a:extLst>
                </a:gridCol>
                <a:gridCol w="1081087">
                  <a:extLst>
                    <a:ext uri="{9D8B030D-6E8A-4147-A177-3AD203B41FA5}">
                      <a16:colId xmlns:a16="http://schemas.microsoft.com/office/drawing/2014/main" val="66170925"/>
                    </a:ext>
                  </a:extLst>
                </a:gridCol>
                <a:gridCol w="1081087">
                  <a:extLst>
                    <a:ext uri="{9D8B030D-6E8A-4147-A177-3AD203B41FA5}">
                      <a16:colId xmlns:a16="http://schemas.microsoft.com/office/drawing/2014/main" val="439685741"/>
                    </a:ext>
                  </a:extLst>
                </a:gridCol>
              </a:tblGrid>
              <a:tr h="353775">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2,512,789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203,302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154,738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9" name="Imagen 28">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32" name="CuadroTexto 31">
            <a:extLst>
              <a:ext uri="{FF2B5EF4-FFF2-40B4-BE49-F238E27FC236}">
                <a16:creationId xmlns:a16="http://schemas.microsoft.com/office/drawing/2014/main" id="{57D49F76-1E64-401B-8788-30D6A7A5712B}"/>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13 de enero 2022. Fuente: Ministerio de Salud. Plataforma Nacional Datos abiertos.  Recuperado el 14/01/2022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
        <p:nvSpPr>
          <p:cNvPr id="28" name="CuadroTexto 27">
            <a:extLst>
              <a:ext uri="{FF2B5EF4-FFF2-40B4-BE49-F238E27FC236}">
                <a16:creationId xmlns:a16="http://schemas.microsoft.com/office/drawing/2014/main" id="{29805A2D-2AB7-4155-8D4A-6D37D473C045}"/>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104894"/>
                </a:solidFill>
                <a:latin typeface="Poppins" pitchFamily="2" charset="77"/>
                <a:cs typeface="Poppins" pitchFamily="2" charset="77"/>
              </a:rPr>
              <a:t>Radar COVID -19</a:t>
            </a:r>
          </a:p>
          <a:p>
            <a:r>
              <a:rPr lang="es-PE" sz="1000" i="1" dirty="0">
                <a:solidFill>
                  <a:srgbClr val="104894"/>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9379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60252" y="6702015"/>
            <a:ext cx="33266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10</a:t>
            </a:r>
          </a:p>
        </p:txBody>
      </p: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4A3FDC2-2377-7D45-B6B8-078713F70EA8}"/>
              </a:ext>
            </a:extLst>
          </p:cNvPr>
          <p:cNvSpPr txBox="1"/>
          <p:nvPr/>
        </p:nvSpPr>
        <p:spPr>
          <a:xfrm>
            <a:off x="3022770" y="3172492"/>
            <a:ext cx="3727653" cy="684803"/>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Número de niñas, niños y adolescentes</a:t>
            </a:r>
          </a:p>
          <a:p>
            <a:r>
              <a:rPr lang="es-PE" sz="1400" b="1" dirty="0">
                <a:solidFill>
                  <a:srgbClr val="104894"/>
                </a:solidFill>
                <a:latin typeface="Poppins" pitchFamily="2" charset="77"/>
                <a:cs typeface="Poppins" pitchFamily="2" charset="77"/>
              </a:rPr>
              <a:t>CONTAGIADOS</a:t>
            </a:r>
          </a:p>
          <a:p>
            <a:r>
              <a:rPr lang="es-PE" sz="1400" b="1" dirty="0">
                <a:solidFill>
                  <a:srgbClr val="9D143C"/>
                </a:solidFill>
                <a:latin typeface="Poppins" pitchFamily="2" charset="77"/>
                <a:cs typeface="Poppins" pitchFamily="2" charset="77"/>
              </a:rPr>
              <a:t>ENTRE 07 </a:t>
            </a:r>
            <a:r>
              <a:rPr lang="en-US" sz="1400" b="1" dirty="0">
                <a:solidFill>
                  <a:srgbClr val="9D143C"/>
                </a:solidFill>
                <a:latin typeface="Poppins" pitchFamily="2" charset="77"/>
                <a:cs typeface="Poppins" pitchFamily="2" charset="77"/>
              </a:rPr>
              <a:t>– 13 </a:t>
            </a:r>
            <a:r>
              <a:rPr lang="en-US" sz="1400" b="1" dirty="0" err="1">
                <a:solidFill>
                  <a:srgbClr val="9D143C"/>
                </a:solidFill>
                <a:latin typeface="Poppins" pitchFamily="2" charset="77"/>
                <a:cs typeface="Poppins" pitchFamily="2" charset="77"/>
              </a:rPr>
              <a:t>ene</a:t>
            </a:r>
            <a:r>
              <a:rPr lang="en-US" sz="1400" b="1" dirty="0">
                <a:solidFill>
                  <a:srgbClr val="9D143C"/>
                </a:solidFill>
                <a:latin typeface="Poppins" pitchFamily="2" charset="77"/>
                <a:cs typeface="Poppins" pitchFamily="2" charset="77"/>
              </a:rPr>
              <a:t> 2022</a:t>
            </a:r>
            <a:r>
              <a:rPr lang="es-PE" sz="1400" b="1" dirty="0">
                <a:solidFill>
                  <a:srgbClr val="9D143C"/>
                </a:solidFill>
                <a:latin typeface="Poppins" pitchFamily="2" charset="77"/>
                <a:cs typeface="Poppins" pitchFamily="2" charset="77"/>
              </a:rPr>
              <a:t>: 11,263</a:t>
            </a:r>
          </a:p>
        </p:txBody>
      </p:sp>
      <p:graphicFrame>
        <p:nvGraphicFramePr>
          <p:cNvPr id="35" name="Gráfico 34">
            <a:extLst>
              <a:ext uri="{FF2B5EF4-FFF2-40B4-BE49-F238E27FC236}">
                <a16:creationId xmlns:a16="http://schemas.microsoft.com/office/drawing/2014/main" id="{6AAD342D-3E04-524B-8F90-D2CD6ECE8D30}"/>
              </a:ext>
            </a:extLst>
          </p:cNvPr>
          <p:cNvGraphicFramePr>
            <a:graphicFrameLocks noChangeAspect="1"/>
          </p:cNvGraphicFramePr>
          <p:nvPr>
            <p:extLst>
              <p:ext uri="{D42A27DB-BD31-4B8C-83A1-F6EECF244321}">
                <p14:modId xmlns:p14="http://schemas.microsoft.com/office/powerpoint/2010/main" val="2797573447"/>
              </p:ext>
            </p:extLst>
          </p:nvPr>
        </p:nvGraphicFramePr>
        <p:xfrm>
          <a:off x="5641842"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CuadroTexto 36">
            <a:extLst>
              <a:ext uri="{FF2B5EF4-FFF2-40B4-BE49-F238E27FC236}">
                <a16:creationId xmlns:a16="http://schemas.microsoft.com/office/drawing/2014/main" id="{FCB33462-A487-F444-81F8-BF4FAAF44503}"/>
              </a:ext>
            </a:extLst>
          </p:cNvPr>
          <p:cNvSpPr txBox="1"/>
          <p:nvPr/>
        </p:nvSpPr>
        <p:spPr>
          <a:xfrm>
            <a:off x="5111151" y="3952771"/>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1,848</a:t>
            </a:r>
          </a:p>
        </p:txBody>
      </p:sp>
      <p:sp>
        <p:nvSpPr>
          <p:cNvPr id="38" name="CuadroTexto 37">
            <a:extLst>
              <a:ext uri="{FF2B5EF4-FFF2-40B4-BE49-F238E27FC236}">
                <a16:creationId xmlns:a16="http://schemas.microsoft.com/office/drawing/2014/main" id="{614DDA86-ECC1-204C-BFA3-70233437660A}"/>
              </a:ext>
            </a:extLst>
          </p:cNvPr>
          <p:cNvSpPr txBox="1"/>
          <p:nvPr/>
        </p:nvSpPr>
        <p:spPr>
          <a:xfrm>
            <a:off x="8081494" y="4502194"/>
            <a:ext cx="1605831" cy="738664"/>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5,361</a:t>
            </a:r>
          </a:p>
          <a:p>
            <a:endParaRPr lang="es-PE" sz="1400" b="1" dirty="0">
              <a:solidFill>
                <a:srgbClr val="9D143C"/>
              </a:solidFill>
              <a:latin typeface="Poppins" pitchFamily="2" charset="77"/>
            </a:endParaRPr>
          </a:p>
        </p:txBody>
      </p:sp>
      <p:sp>
        <p:nvSpPr>
          <p:cNvPr id="39" name="CuadroTexto 38">
            <a:extLst>
              <a:ext uri="{FF2B5EF4-FFF2-40B4-BE49-F238E27FC236}">
                <a16:creationId xmlns:a16="http://schemas.microsoft.com/office/drawing/2014/main" id="{721D404F-F5BB-4942-AC13-4CC1CE58703E}"/>
              </a:ext>
            </a:extLst>
          </p:cNvPr>
          <p:cNvSpPr txBox="1"/>
          <p:nvPr/>
        </p:nvSpPr>
        <p:spPr>
          <a:xfrm>
            <a:off x="4630435" y="5292763"/>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endParaRPr lang="es-PE" sz="2400" b="1" dirty="0">
              <a:solidFill>
                <a:srgbClr val="E9A95C"/>
              </a:solidFill>
              <a:latin typeface="Poppins" pitchFamily="2" charset="77"/>
              <a:cs typeface="Poppins" pitchFamily="2" charset="77"/>
            </a:endParaRPr>
          </a:p>
          <a:p>
            <a:r>
              <a:rPr lang="es-PE" sz="1400" b="1" dirty="0">
                <a:solidFill>
                  <a:srgbClr val="E9A95C"/>
                </a:solidFill>
                <a:latin typeface="Poppins" pitchFamily="2" charset="77"/>
                <a:cs typeface="Poppins" pitchFamily="2" charset="77"/>
              </a:rPr>
              <a:t>4,054</a:t>
            </a:r>
          </a:p>
        </p:txBody>
      </p:sp>
      <p:pic>
        <p:nvPicPr>
          <p:cNvPr id="27" name="Imagen 26">
            <a:extLst>
              <a:ext uri="{FF2B5EF4-FFF2-40B4-BE49-F238E27FC236}">
                <a16:creationId xmlns:a16="http://schemas.microsoft.com/office/drawing/2014/main" id="{16E52B5B-477C-EE45-A5CB-AEDF622E3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8077" y="1512754"/>
            <a:ext cx="4324350" cy="1148825"/>
          </a:xfrm>
          <a:prstGeom prst="rect">
            <a:avLst/>
          </a:prstGeom>
        </p:spPr>
      </p:pic>
      <p:graphicFrame>
        <p:nvGraphicFramePr>
          <p:cNvPr id="28" name="Tabla 5">
            <a:extLst>
              <a:ext uri="{FF2B5EF4-FFF2-40B4-BE49-F238E27FC236}">
                <a16:creationId xmlns:a16="http://schemas.microsoft.com/office/drawing/2014/main" id="{BEE82FDB-9E7E-714E-A220-EF00C1D81F98}"/>
              </a:ext>
            </a:extLst>
          </p:cNvPr>
          <p:cNvGraphicFramePr>
            <a:graphicFrameLocks noGrp="1"/>
          </p:cNvGraphicFramePr>
          <p:nvPr>
            <p:extLst>
              <p:ext uri="{D42A27DB-BD31-4B8C-83A1-F6EECF244321}">
                <p14:modId xmlns:p14="http://schemas.microsoft.com/office/powerpoint/2010/main" val="163770685"/>
              </p:ext>
            </p:extLst>
          </p:nvPr>
        </p:nvGraphicFramePr>
        <p:xfrm>
          <a:off x="5756252" y="1502045"/>
          <a:ext cx="4248000" cy="628417"/>
        </p:xfrm>
        <a:graphic>
          <a:graphicData uri="http://schemas.openxmlformats.org/drawingml/2006/table">
            <a:tbl>
              <a:tblPr firstRow="1" bandRow="1">
                <a:tableStyleId>{5C22544A-7EE6-4342-B048-85BDC9FD1C3A}</a:tableStyleId>
              </a:tblPr>
              <a:tblGrid>
                <a:gridCol w="1062000">
                  <a:extLst>
                    <a:ext uri="{9D8B030D-6E8A-4147-A177-3AD203B41FA5}">
                      <a16:colId xmlns:a16="http://schemas.microsoft.com/office/drawing/2014/main" val="1236016394"/>
                    </a:ext>
                  </a:extLst>
                </a:gridCol>
                <a:gridCol w="1062000">
                  <a:extLst>
                    <a:ext uri="{9D8B030D-6E8A-4147-A177-3AD203B41FA5}">
                      <a16:colId xmlns:a16="http://schemas.microsoft.com/office/drawing/2014/main" val="3423314031"/>
                    </a:ext>
                  </a:extLst>
                </a:gridCol>
                <a:gridCol w="1062000">
                  <a:extLst>
                    <a:ext uri="{9D8B030D-6E8A-4147-A177-3AD203B41FA5}">
                      <a16:colId xmlns:a16="http://schemas.microsoft.com/office/drawing/2014/main" val="66170925"/>
                    </a:ext>
                  </a:extLst>
                </a:gridCol>
                <a:gridCol w="1062000">
                  <a:extLst>
                    <a:ext uri="{9D8B030D-6E8A-4147-A177-3AD203B41FA5}">
                      <a16:colId xmlns:a16="http://schemas.microsoft.com/office/drawing/2014/main" val="439685741"/>
                    </a:ext>
                  </a:extLst>
                </a:gridCol>
              </a:tblGrid>
              <a:tr h="628417">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NUEVOS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a:t>
                      </a:r>
                    </a:p>
                    <a:p>
                      <a:pPr algn="ctr"/>
                      <a:r>
                        <a:rPr lang="es-PE" sz="900" b="1">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 NNA</a:t>
                      </a:r>
                    </a:p>
                    <a:p>
                      <a:pPr algn="ctr"/>
                      <a:r>
                        <a:rPr lang="es-PE" sz="900" b="1">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 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
        <p:nvSpPr>
          <p:cNvPr id="30" name="CuadroTexto 29">
            <a:extLst>
              <a:ext uri="{FF2B5EF4-FFF2-40B4-BE49-F238E27FC236}">
                <a16:creationId xmlns:a16="http://schemas.microsoft.com/office/drawing/2014/main" id="{9AC49B15-8094-4342-A6F0-28990066FE96}"/>
              </a:ext>
            </a:extLst>
          </p:cNvPr>
          <p:cNvSpPr txBox="1"/>
          <p:nvPr/>
        </p:nvSpPr>
        <p:spPr>
          <a:xfrm>
            <a:off x="2713383" y="1412396"/>
            <a:ext cx="3004694" cy="1477328"/>
          </a:xfrm>
          <a:prstGeom prst="rect">
            <a:avLst/>
          </a:prstGeom>
          <a:noFill/>
        </p:spPr>
        <p:txBody>
          <a:bodyPr wrap="square" rtlCol="0">
            <a:spAutoFit/>
          </a:bodyPr>
          <a:lstStyle/>
          <a:p>
            <a:r>
              <a:rPr lang="es-PE" sz="1500" b="1" dirty="0">
                <a:solidFill>
                  <a:schemeClr val="bg1"/>
                </a:solidFill>
                <a:latin typeface="Poppins" pitchFamily="2" charset="77"/>
                <a:cs typeface="Poppins" pitchFamily="2" charset="77"/>
              </a:rPr>
              <a:t>Casos de contagios  registrados entre el </a:t>
            </a:r>
            <a:r>
              <a:rPr lang="es-PE" sz="1500" b="1" u="sng" dirty="0">
                <a:solidFill>
                  <a:schemeClr val="bg1"/>
                </a:solidFill>
                <a:latin typeface="Poppins" pitchFamily="2" charset="77"/>
                <a:cs typeface="Poppins" pitchFamily="2" charset="77"/>
              </a:rPr>
              <a:t> 07 – 13 ene 2022</a:t>
            </a:r>
          </a:p>
          <a:p>
            <a:endParaRPr lang="es-PE" sz="1500" b="1" dirty="0">
              <a:solidFill>
                <a:schemeClr val="bg1"/>
              </a:solidFill>
              <a:latin typeface="Poppins" pitchFamily="2" charset="77"/>
              <a:cs typeface="Poppins" pitchFamily="2" charset="77"/>
            </a:endParaRPr>
          </a:p>
          <a:p>
            <a:r>
              <a:rPr lang="es-PE" sz="1500" b="1" dirty="0">
                <a:solidFill>
                  <a:schemeClr val="bg1"/>
                </a:solidFill>
                <a:latin typeface="Poppins" pitchFamily="2" charset="77"/>
                <a:cs typeface="Poppins" pitchFamily="2" charset="77"/>
              </a:rPr>
              <a:t>Gráfico 2</a:t>
            </a:r>
          </a:p>
          <a:p>
            <a:endParaRPr lang="es-PE" sz="1500" b="1" dirty="0">
              <a:solidFill>
                <a:schemeClr val="bg1"/>
              </a:solidFill>
              <a:latin typeface="Poppins" pitchFamily="2" charset="77"/>
              <a:cs typeface="Poppins" pitchFamily="2" charset="77"/>
            </a:endParaRPr>
          </a:p>
        </p:txBody>
      </p:sp>
      <p:graphicFrame>
        <p:nvGraphicFramePr>
          <p:cNvPr id="31" name="Tabla 30">
            <a:extLst>
              <a:ext uri="{FF2B5EF4-FFF2-40B4-BE49-F238E27FC236}">
                <a16:creationId xmlns:a16="http://schemas.microsoft.com/office/drawing/2014/main" id="{39524D23-6F90-F141-BB13-D6F030260BD8}"/>
              </a:ext>
            </a:extLst>
          </p:cNvPr>
          <p:cNvGraphicFramePr>
            <a:graphicFrameLocks noGrp="1"/>
          </p:cNvGraphicFramePr>
          <p:nvPr>
            <p:extLst>
              <p:ext uri="{D42A27DB-BD31-4B8C-83A1-F6EECF244321}">
                <p14:modId xmlns:p14="http://schemas.microsoft.com/office/powerpoint/2010/main" val="2322464206"/>
              </p:ext>
            </p:extLst>
          </p:nvPr>
        </p:nvGraphicFramePr>
        <p:xfrm>
          <a:off x="5900252" y="2174902"/>
          <a:ext cx="3960000" cy="370840"/>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236016394"/>
                    </a:ext>
                  </a:extLst>
                </a:gridCol>
                <a:gridCol w="990000">
                  <a:extLst>
                    <a:ext uri="{9D8B030D-6E8A-4147-A177-3AD203B41FA5}">
                      <a16:colId xmlns:a16="http://schemas.microsoft.com/office/drawing/2014/main" val="3423314031"/>
                    </a:ext>
                  </a:extLst>
                </a:gridCol>
                <a:gridCol w="990000">
                  <a:extLst>
                    <a:ext uri="{9D8B030D-6E8A-4147-A177-3AD203B41FA5}">
                      <a16:colId xmlns:a16="http://schemas.microsoft.com/office/drawing/2014/main" val="66170925"/>
                    </a:ext>
                  </a:extLst>
                </a:gridCol>
                <a:gridCol w="990000">
                  <a:extLst>
                    <a:ext uri="{9D8B030D-6E8A-4147-A177-3AD203B41FA5}">
                      <a16:colId xmlns:a16="http://schemas.microsoft.com/office/drawing/2014/main" val="439685741"/>
                    </a:ext>
                  </a:extLst>
                </a:gridCol>
              </a:tblGrid>
              <a:tr h="370840">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170,239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305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11,263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32" name="Imagen 31" descr="Imagen que contiene dibujo, juguete, muñeca, lego&#10;&#10;Descripción generada automáticamente">
            <a:extLst>
              <a:ext uri="{FF2B5EF4-FFF2-40B4-BE49-F238E27FC236}">
                <a16:creationId xmlns:a16="http://schemas.microsoft.com/office/drawing/2014/main" id="{A11308CC-12DB-DD4F-921D-350C35000F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pic>
        <p:nvPicPr>
          <p:cNvPr id="22" name="Imagen 2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3" name="CuadroTexto 22">
            <a:extLst>
              <a:ext uri="{FF2B5EF4-FFF2-40B4-BE49-F238E27FC236}">
                <a16:creationId xmlns:a16="http://schemas.microsoft.com/office/drawing/2014/main" id="{D053E013-F335-46BF-9C64-E34E61180508}"/>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104894"/>
                </a:solidFill>
                <a:latin typeface="Poppins" pitchFamily="2" charset="77"/>
                <a:cs typeface="Poppins" pitchFamily="2" charset="77"/>
              </a:rPr>
              <a:t>Radar COVID -19</a:t>
            </a:r>
          </a:p>
          <a:p>
            <a:r>
              <a:rPr lang="es-PE" sz="1000" i="1" dirty="0">
                <a:solidFill>
                  <a:srgbClr val="104894"/>
                </a:solidFill>
                <a:latin typeface="Poppins" pitchFamily="2" charset="77"/>
                <a:cs typeface="Poppins" pitchFamily="2" charset="77"/>
              </a:rPr>
              <a:t>Número 79 – Del 07 al 13 ene. 2022</a:t>
            </a:r>
          </a:p>
        </p:txBody>
      </p:sp>
      <p:sp>
        <p:nvSpPr>
          <p:cNvPr id="25" name="CuadroTexto 24">
            <a:extLst>
              <a:ext uri="{FF2B5EF4-FFF2-40B4-BE49-F238E27FC236}">
                <a16:creationId xmlns:a16="http://schemas.microsoft.com/office/drawing/2014/main" id="{99DAC056-5D68-4F66-B621-EBF82D30EFB6}"/>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13 de enero 2022. Fuente: Ministerio de Salud. Plataforma Nacional Datos abiertos.  Recuperado el 14/01/2022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Tree>
    <p:extLst>
      <p:ext uri="{BB962C8B-B14F-4D97-AF65-F5344CB8AC3E}">
        <p14:creationId xmlns:p14="http://schemas.microsoft.com/office/powerpoint/2010/main" val="84879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00292" y="6702015"/>
            <a:ext cx="39262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11</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251176" y="3194458"/>
            <a:ext cx="3043047" cy="715581"/>
          </a:xfrm>
          <a:prstGeom prst="rect">
            <a:avLst/>
          </a:prstGeom>
          <a:noFill/>
        </p:spPr>
        <p:txBody>
          <a:bodyPr wrap="square" rtlCol="0">
            <a:spAutoFit/>
          </a:bodyPr>
          <a:lstStyle/>
          <a:p>
            <a:r>
              <a:rPr lang="es-PE" sz="1050" b="1" dirty="0">
                <a:solidFill>
                  <a:srgbClr val="104894"/>
                </a:solidFill>
                <a:latin typeface="Poppins" pitchFamily="2" charset="77"/>
                <a:cs typeface="Poppins" pitchFamily="2" charset="77"/>
              </a:rPr>
              <a:t>13 de enero 2021</a:t>
            </a:r>
          </a:p>
          <a:p>
            <a:r>
              <a:rPr lang="es-PE" sz="1400" b="1" dirty="0">
                <a:solidFill>
                  <a:srgbClr val="104894"/>
                </a:solidFill>
                <a:latin typeface="Poppins" pitchFamily="2" charset="77"/>
                <a:cs typeface="Poppins" pitchFamily="2" charset="77"/>
              </a:rPr>
              <a:t>NIÑAS, NIÑOS Y ADOLESCENTES</a:t>
            </a:r>
          </a:p>
          <a:p>
            <a:r>
              <a:rPr lang="es-PE" sz="1600" b="1" dirty="0">
                <a:solidFill>
                  <a:srgbClr val="9D143C"/>
                </a:solidFill>
                <a:latin typeface="Poppins" pitchFamily="2" charset="77"/>
                <a:cs typeface="Poppins" pitchFamily="2" charset="77"/>
              </a:rPr>
              <a:t>TOTAL DE FALLECIDOS: 1,186</a:t>
            </a:r>
          </a:p>
        </p:txBody>
      </p:sp>
      <p:graphicFrame>
        <p:nvGraphicFramePr>
          <p:cNvPr id="26" name="Gráfico 25">
            <a:extLst>
              <a:ext uri="{FF2B5EF4-FFF2-40B4-BE49-F238E27FC236}">
                <a16:creationId xmlns:a16="http://schemas.microsoft.com/office/drawing/2014/main" id="{237881E9-8795-C04A-9670-15DF8B669EC0}"/>
              </a:ext>
            </a:extLst>
          </p:cNvPr>
          <p:cNvGraphicFramePr>
            <a:graphicFrameLocks noChangeAspect="1"/>
          </p:cNvGraphicFramePr>
          <p:nvPr>
            <p:extLst>
              <p:ext uri="{D42A27DB-BD31-4B8C-83A1-F6EECF244321}">
                <p14:modId xmlns:p14="http://schemas.microsoft.com/office/powerpoint/2010/main" val="1611268166"/>
              </p:ext>
            </p:extLst>
          </p:nvPr>
        </p:nvGraphicFramePr>
        <p:xfrm>
          <a:off x="5641842"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CuadroTexto 27">
            <a:extLst>
              <a:ext uri="{FF2B5EF4-FFF2-40B4-BE49-F238E27FC236}">
                <a16:creationId xmlns:a16="http://schemas.microsoft.com/office/drawing/2014/main" id="{C59A6EAC-8C08-1F42-AFBE-1D7057F10DBD}"/>
              </a:ext>
            </a:extLst>
          </p:cNvPr>
          <p:cNvSpPr txBox="1"/>
          <p:nvPr/>
        </p:nvSpPr>
        <p:spPr>
          <a:xfrm>
            <a:off x="4552862" y="4547395"/>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548</a:t>
            </a:r>
          </a:p>
        </p:txBody>
      </p:sp>
      <p:sp>
        <p:nvSpPr>
          <p:cNvPr id="30" name="CuadroTexto 29">
            <a:extLst>
              <a:ext uri="{FF2B5EF4-FFF2-40B4-BE49-F238E27FC236}">
                <a16:creationId xmlns:a16="http://schemas.microsoft.com/office/drawing/2014/main" id="{A0C07B9F-97D9-6C40-8E0E-C932C958717F}"/>
              </a:ext>
            </a:extLst>
          </p:cNvPr>
          <p:cNvSpPr txBox="1"/>
          <p:nvPr/>
        </p:nvSpPr>
        <p:spPr>
          <a:xfrm>
            <a:off x="8010589" y="4169910"/>
            <a:ext cx="1605831" cy="523220"/>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348</a:t>
            </a:r>
          </a:p>
        </p:txBody>
      </p:sp>
      <p:sp>
        <p:nvSpPr>
          <p:cNvPr id="34" name="CuadroTexto 33">
            <a:extLst>
              <a:ext uri="{FF2B5EF4-FFF2-40B4-BE49-F238E27FC236}">
                <a16:creationId xmlns:a16="http://schemas.microsoft.com/office/drawing/2014/main" id="{10DD4BDC-E3BE-7041-87EC-2ED98A906C3B}"/>
              </a:ext>
            </a:extLst>
          </p:cNvPr>
          <p:cNvSpPr txBox="1"/>
          <p:nvPr/>
        </p:nvSpPr>
        <p:spPr>
          <a:xfrm>
            <a:off x="7884075" y="5642291"/>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rPr>
              <a:t>289</a:t>
            </a:r>
          </a:p>
        </p:txBody>
      </p:sp>
      <p:pic>
        <p:nvPicPr>
          <p:cNvPr id="25" name="Imagen 24" descr="Imagen que contiene dibujo, juguete, muñeca, lego&#10;&#10;Descripción generada automáticamente">
            <a:extLst>
              <a:ext uri="{FF2B5EF4-FFF2-40B4-BE49-F238E27FC236}">
                <a16:creationId xmlns:a16="http://schemas.microsoft.com/office/drawing/2014/main" id="{C4FED293-B61E-0945-98A0-3B461AD4FE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sp>
        <p:nvSpPr>
          <p:cNvPr id="27" name="CuadroTexto 26">
            <a:extLst>
              <a:ext uri="{FF2B5EF4-FFF2-40B4-BE49-F238E27FC236}">
                <a16:creationId xmlns:a16="http://schemas.microsoft.com/office/drawing/2014/main" id="{E064AE44-351B-FC43-9BDF-96CB41BCA6A9}"/>
              </a:ext>
            </a:extLst>
          </p:cNvPr>
          <p:cNvSpPr txBox="1"/>
          <p:nvPr/>
        </p:nvSpPr>
        <p:spPr>
          <a:xfrm>
            <a:off x="2562445" y="1453618"/>
            <a:ext cx="2996960" cy="1754326"/>
          </a:xfrm>
          <a:prstGeom prst="rect">
            <a:avLst/>
          </a:prstGeom>
          <a:noFill/>
        </p:spPr>
        <p:txBody>
          <a:bodyPr wrap="square" rtlCol="0">
            <a:spAutoFit/>
          </a:bodyPr>
          <a:lstStyle/>
          <a:p>
            <a:r>
              <a:rPr lang="es-PE" sz="1400" b="1" dirty="0">
                <a:solidFill>
                  <a:schemeClr val="bg1"/>
                </a:solidFill>
                <a:latin typeface="Poppins" pitchFamily="2" charset="77"/>
                <a:cs typeface="Poppins" pitchFamily="2" charset="77"/>
              </a:rPr>
              <a:t>Actualización al 13 de enero 2022</a:t>
            </a:r>
          </a:p>
          <a:p>
            <a:endParaRPr lang="es-PE" sz="1600" b="1" dirty="0">
              <a:solidFill>
                <a:schemeClr val="bg1"/>
              </a:solidFill>
              <a:latin typeface="Poppins" pitchFamily="2" charset="77"/>
              <a:cs typeface="Poppins" pitchFamily="2" charset="77"/>
            </a:endParaRPr>
          </a:p>
          <a:p>
            <a:r>
              <a:rPr lang="es-PE" sz="1600" b="1" dirty="0">
                <a:solidFill>
                  <a:schemeClr val="bg1"/>
                </a:solidFill>
                <a:latin typeface="Poppins" pitchFamily="2" charset="77"/>
                <a:cs typeface="Poppins" pitchFamily="2" charset="77"/>
              </a:rPr>
              <a:t>Gráfico 3</a:t>
            </a:r>
          </a:p>
          <a:p>
            <a:r>
              <a:rPr lang="es-PE" sz="1600" b="1" u="sng" dirty="0">
                <a:solidFill>
                  <a:schemeClr val="bg1"/>
                </a:solidFill>
                <a:latin typeface="Poppins" pitchFamily="2" charset="77"/>
                <a:cs typeface="Poppins" pitchFamily="2" charset="77"/>
              </a:rPr>
              <a:t>Acumulado de fallecidos</a:t>
            </a:r>
          </a:p>
          <a:p>
            <a:r>
              <a:rPr lang="es-PE" sz="1200" b="1" dirty="0">
                <a:solidFill>
                  <a:schemeClr val="bg1"/>
                </a:solidFill>
                <a:latin typeface="Poppins" pitchFamily="2" charset="77"/>
                <a:cs typeface="Poppins" pitchFamily="2" charset="77"/>
              </a:rPr>
              <a:t>(desde el 14/03/2020)</a:t>
            </a:r>
          </a:p>
          <a:p>
            <a:endParaRPr lang="es-PE" sz="1600" b="1" u="sng" dirty="0">
              <a:solidFill>
                <a:schemeClr val="bg1"/>
              </a:solidFill>
              <a:latin typeface="Poppins" pitchFamily="2" charset="77"/>
              <a:cs typeface="Poppins" pitchFamily="2" charset="77"/>
            </a:endParaRPr>
          </a:p>
        </p:txBody>
      </p:sp>
      <p:pic>
        <p:nvPicPr>
          <p:cNvPr id="29" name="Imagen 28">
            <a:extLst>
              <a:ext uri="{FF2B5EF4-FFF2-40B4-BE49-F238E27FC236}">
                <a16:creationId xmlns:a16="http://schemas.microsoft.com/office/drawing/2014/main" id="{4FCC753C-01EA-F548-9996-C3525E2164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8117" y="1508582"/>
            <a:ext cx="4324350" cy="1148825"/>
          </a:xfrm>
          <a:prstGeom prst="rect">
            <a:avLst/>
          </a:prstGeom>
        </p:spPr>
      </p:pic>
      <p:graphicFrame>
        <p:nvGraphicFramePr>
          <p:cNvPr id="31" name="Tabla 5">
            <a:extLst>
              <a:ext uri="{FF2B5EF4-FFF2-40B4-BE49-F238E27FC236}">
                <a16:creationId xmlns:a16="http://schemas.microsoft.com/office/drawing/2014/main" id="{F08B41B2-CBCD-4545-ACDB-39C866524A50}"/>
              </a:ext>
            </a:extLst>
          </p:cNvPr>
          <p:cNvGraphicFramePr>
            <a:graphicFrameLocks noGrp="1"/>
          </p:cNvGraphicFramePr>
          <p:nvPr>
            <p:extLst>
              <p:ext uri="{D42A27DB-BD31-4B8C-83A1-F6EECF244321}">
                <p14:modId xmlns:p14="http://schemas.microsoft.com/office/powerpoint/2010/main" val="3509808051"/>
              </p:ext>
            </p:extLst>
          </p:nvPr>
        </p:nvGraphicFramePr>
        <p:xfrm>
          <a:off x="5641841" y="1597669"/>
          <a:ext cx="4340624" cy="475178"/>
        </p:xfrm>
        <a:graphic>
          <a:graphicData uri="http://schemas.openxmlformats.org/drawingml/2006/table">
            <a:tbl>
              <a:tblPr firstRow="1" bandRow="1">
                <a:tableStyleId>{5C22544A-7EE6-4342-B048-85BDC9FD1C3A}</a:tableStyleId>
              </a:tblPr>
              <a:tblGrid>
                <a:gridCol w="1085156">
                  <a:extLst>
                    <a:ext uri="{9D8B030D-6E8A-4147-A177-3AD203B41FA5}">
                      <a16:colId xmlns:a16="http://schemas.microsoft.com/office/drawing/2014/main" val="1236016394"/>
                    </a:ext>
                  </a:extLst>
                </a:gridCol>
                <a:gridCol w="1085156">
                  <a:extLst>
                    <a:ext uri="{9D8B030D-6E8A-4147-A177-3AD203B41FA5}">
                      <a16:colId xmlns:a16="http://schemas.microsoft.com/office/drawing/2014/main" val="3423314031"/>
                    </a:ext>
                  </a:extLst>
                </a:gridCol>
                <a:gridCol w="1085156">
                  <a:extLst>
                    <a:ext uri="{9D8B030D-6E8A-4147-A177-3AD203B41FA5}">
                      <a16:colId xmlns:a16="http://schemas.microsoft.com/office/drawing/2014/main" val="66170925"/>
                    </a:ext>
                  </a:extLst>
                </a:gridCol>
                <a:gridCol w="1085156">
                  <a:extLst>
                    <a:ext uri="{9D8B030D-6E8A-4147-A177-3AD203B41FA5}">
                      <a16:colId xmlns:a16="http://schemas.microsoft.com/office/drawing/2014/main" val="439685741"/>
                    </a:ext>
                  </a:extLst>
                </a:gridCol>
              </a:tblGrid>
              <a:tr h="475178">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TOTAL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TOTAL 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3" name="Imagen 22">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35" name="CuadroTexto 34">
            <a:extLst>
              <a:ext uri="{FF2B5EF4-FFF2-40B4-BE49-F238E27FC236}">
                <a16:creationId xmlns:a16="http://schemas.microsoft.com/office/drawing/2014/main" id="{FB038DA4-983A-4E0E-BBCE-0FAC0DF3DD35}"/>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104894"/>
                </a:solidFill>
                <a:latin typeface="Poppins" pitchFamily="2" charset="77"/>
                <a:cs typeface="Poppins" pitchFamily="2" charset="77"/>
              </a:rPr>
              <a:t>Radar COVID -19</a:t>
            </a:r>
          </a:p>
          <a:p>
            <a:r>
              <a:rPr lang="es-PE" sz="1000" i="1" dirty="0">
                <a:solidFill>
                  <a:srgbClr val="104894"/>
                </a:solidFill>
                <a:latin typeface="Poppins" pitchFamily="2" charset="77"/>
                <a:cs typeface="Poppins" pitchFamily="2" charset="77"/>
              </a:rPr>
              <a:t>Número 79 – Del 07 al 13 ene. 2022</a:t>
            </a:r>
          </a:p>
        </p:txBody>
      </p:sp>
      <p:graphicFrame>
        <p:nvGraphicFramePr>
          <p:cNvPr id="36" name="Tabla 5">
            <a:extLst>
              <a:ext uri="{FF2B5EF4-FFF2-40B4-BE49-F238E27FC236}">
                <a16:creationId xmlns:a16="http://schemas.microsoft.com/office/drawing/2014/main" id="{4E92EDF3-5F8A-46F6-BBA7-BD7FC8AFF04A}"/>
              </a:ext>
            </a:extLst>
          </p:cNvPr>
          <p:cNvGraphicFramePr>
            <a:graphicFrameLocks noGrp="1"/>
          </p:cNvGraphicFramePr>
          <p:nvPr>
            <p:extLst>
              <p:ext uri="{D42A27DB-BD31-4B8C-83A1-F6EECF244321}">
                <p14:modId xmlns:p14="http://schemas.microsoft.com/office/powerpoint/2010/main" val="1899127467"/>
              </p:ext>
            </p:extLst>
          </p:nvPr>
        </p:nvGraphicFramePr>
        <p:xfrm>
          <a:off x="5682539" y="2220460"/>
          <a:ext cx="4324348" cy="353775"/>
        </p:xfrm>
        <a:graphic>
          <a:graphicData uri="http://schemas.openxmlformats.org/drawingml/2006/table">
            <a:tbl>
              <a:tblPr firstRow="1" bandRow="1">
                <a:tableStyleId>{5C22544A-7EE6-4342-B048-85BDC9FD1C3A}</a:tableStyleId>
              </a:tblPr>
              <a:tblGrid>
                <a:gridCol w="1081087">
                  <a:extLst>
                    <a:ext uri="{9D8B030D-6E8A-4147-A177-3AD203B41FA5}">
                      <a16:colId xmlns:a16="http://schemas.microsoft.com/office/drawing/2014/main" val="1236016394"/>
                    </a:ext>
                  </a:extLst>
                </a:gridCol>
                <a:gridCol w="1081087">
                  <a:extLst>
                    <a:ext uri="{9D8B030D-6E8A-4147-A177-3AD203B41FA5}">
                      <a16:colId xmlns:a16="http://schemas.microsoft.com/office/drawing/2014/main" val="3423314031"/>
                    </a:ext>
                  </a:extLst>
                </a:gridCol>
                <a:gridCol w="1081087">
                  <a:extLst>
                    <a:ext uri="{9D8B030D-6E8A-4147-A177-3AD203B41FA5}">
                      <a16:colId xmlns:a16="http://schemas.microsoft.com/office/drawing/2014/main" val="66170925"/>
                    </a:ext>
                  </a:extLst>
                </a:gridCol>
                <a:gridCol w="1081087">
                  <a:extLst>
                    <a:ext uri="{9D8B030D-6E8A-4147-A177-3AD203B41FA5}">
                      <a16:colId xmlns:a16="http://schemas.microsoft.com/office/drawing/2014/main" val="439685741"/>
                    </a:ext>
                  </a:extLst>
                </a:gridCol>
              </a:tblGrid>
              <a:tr h="353775">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2,512,789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203,302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154,738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
        <p:nvSpPr>
          <p:cNvPr id="37" name="CuadroTexto 36">
            <a:extLst>
              <a:ext uri="{FF2B5EF4-FFF2-40B4-BE49-F238E27FC236}">
                <a16:creationId xmlns:a16="http://schemas.microsoft.com/office/drawing/2014/main" id="{BE92DD0E-D7CA-4FF5-B2F5-4F35B59D714A}"/>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13 de enero 2022. Fuente: Ministerio de Salud. Plataforma Nacional Datos abiertos.  Recuperado el 14/01/2022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Tree>
    <p:extLst>
      <p:ext uri="{BB962C8B-B14F-4D97-AF65-F5344CB8AC3E}">
        <p14:creationId xmlns:p14="http://schemas.microsoft.com/office/powerpoint/2010/main" val="125316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60252" y="6702015"/>
            <a:ext cx="33266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12</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071447" y="3176295"/>
            <a:ext cx="3475676" cy="684803"/>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Número de niñas, niños y adolescentes</a:t>
            </a:r>
          </a:p>
          <a:p>
            <a:r>
              <a:rPr lang="es-PE" sz="1400" b="1" dirty="0">
                <a:solidFill>
                  <a:srgbClr val="104894"/>
                </a:solidFill>
                <a:latin typeface="Poppins" pitchFamily="2" charset="77"/>
                <a:cs typeface="Poppins" pitchFamily="2" charset="77"/>
              </a:rPr>
              <a:t>FALLECIDOS</a:t>
            </a:r>
          </a:p>
          <a:p>
            <a:r>
              <a:rPr lang="es-PE" sz="1400" b="1" dirty="0">
                <a:solidFill>
                  <a:srgbClr val="9D143C"/>
                </a:solidFill>
                <a:latin typeface="Poppins" pitchFamily="2" charset="77"/>
                <a:cs typeface="Poppins" pitchFamily="2" charset="77"/>
              </a:rPr>
              <a:t>ENTRE 07 – 13 ene</a:t>
            </a:r>
            <a:r>
              <a:rPr lang="en-US" sz="1400" b="1" dirty="0">
                <a:solidFill>
                  <a:srgbClr val="9D143C"/>
                </a:solidFill>
                <a:latin typeface="Poppins" pitchFamily="2" charset="77"/>
                <a:cs typeface="Poppins" pitchFamily="2" charset="77"/>
              </a:rPr>
              <a:t> 2022</a:t>
            </a:r>
            <a:r>
              <a:rPr lang="es-PE" sz="1400" b="1" dirty="0">
                <a:solidFill>
                  <a:srgbClr val="9D143C"/>
                </a:solidFill>
                <a:latin typeface="Poppins" pitchFamily="2" charset="77"/>
                <a:cs typeface="Poppins" pitchFamily="2" charset="77"/>
              </a:rPr>
              <a:t> : 8</a:t>
            </a:r>
            <a:endParaRPr lang="es-PE" sz="1600" b="1" dirty="0">
              <a:solidFill>
                <a:srgbClr val="9D143C"/>
              </a:solidFill>
              <a:latin typeface="Poppins" pitchFamily="2" charset="77"/>
              <a:cs typeface="Poppins" pitchFamily="2" charset="77"/>
            </a:endParaRPr>
          </a:p>
        </p:txBody>
      </p:sp>
      <p:graphicFrame>
        <p:nvGraphicFramePr>
          <p:cNvPr id="30" name="Gráfico 29">
            <a:extLst>
              <a:ext uri="{FF2B5EF4-FFF2-40B4-BE49-F238E27FC236}">
                <a16:creationId xmlns:a16="http://schemas.microsoft.com/office/drawing/2014/main" id="{954EB3E4-8E20-AF4D-8881-55791AD5C5D7}"/>
              </a:ext>
            </a:extLst>
          </p:cNvPr>
          <p:cNvGraphicFramePr>
            <a:graphicFrameLocks noChangeAspect="1"/>
          </p:cNvGraphicFramePr>
          <p:nvPr>
            <p:extLst>
              <p:ext uri="{D42A27DB-BD31-4B8C-83A1-F6EECF244321}">
                <p14:modId xmlns:p14="http://schemas.microsoft.com/office/powerpoint/2010/main" val="2450104814"/>
              </p:ext>
            </p:extLst>
          </p:nvPr>
        </p:nvGraphicFramePr>
        <p:xfrm>
          <a:off x="5453588" y="3743968"/>
          <a:ext cx="2852254" cy="2664000"/>
        </p:xfrm>
        <a:graphic>
          <a:graphicData uri="http://schemas.openxmlformats.org/drawingml/2006/chart">
            <c:chart xmlns:c="http://schemas.openxmlformats.org/drawingml/2006/chart" xmlns:r="http://schemas.openxmlformats.org/officeDocument/2006/relationships" r:id="rId5"/>
          </a:graphicData>
        </a:graphic>
      </p:graphicFrame>
      <p:pic>
        <p:nvPicPr>
          <p:cNvPr id="25" name="Imagen 24">
            <a:extLst>
              <a:ext uri="{FF2B5EF4-FFF2-40B4-BE49-F238E27FC236}">
                <a16:creationId xmlns:a16="http://schemas.microsoft.com/office/drawing/2014/main" id="{426C014C-F93C-FA4F-89E8-0878F4C621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8077" y="1512754"/>
            <a:ext cx="4324350" cy="1148825"/>
          </a:xfrm>
          <a:prstGeom prst="rect">
            <a:avLst/>
          </a:prstGeom>
        </p:spPr>
      </p:pic>
      <p:graphicFrame>
        <p:nvGraphicFramePr>
          <p:cNvPr id="26" name="Tabla 5">
            <a:extLst>
              <a:ext uri="{FF2B5EF4-FFF2-40B4-BE49-F238E27FC236}">
                <a16:creationId xmlns:a16="http://schemas.microsoft.com/office/drawing/2014/main" id="{1ECFD583-A1AB-FA45-A88E-3DC178295C74}"/>
              </a:ext>
            </a:extLst>
          </p:cNvPr>
          <p:cNvGraphicFramePr>
            <a:graphicFrameLocks noGrp="1"/>
          </p:cNvGraphicFramePr>
          <p:nvPr>
            <p:extLst>
              <p:ext uri="{D42A27DB-BD31-4B8C-83A1-F6EECF244321}">
                <p14:modId xmlns:p14="http://schemas.microsoft.com/office/powerpoint/2010/main" val="1478186320"/>
              </p:ext>
            </p:extLst>
          </p:nvPr>
        </p:nvGraphicFramePr>
        <p:xfrm>
          <a:off x="5756252" y="1490279"/>
          <a:ext cx="4248000" cy="654589"/>
        </p:xfrm>
        <a:graphic>
          <a:graphicData uri="http://schemas.openxmlformats.org/drawingml/2006/table">
            <a:tbl>
              <a:tblPr firstRow="1" bandRow="1">
                <a:tableStyleId>{5C22544A-7EE6-4342-B048-85BDC9FD1C3A}</a:tableStyleId>
              </a:tblPr>
              <a:tblGrid>
                <a:gridCol w="1062000">
                  <a:extLst>
                    <a:ext uri="{9D8B030D-6E8A-4147-A177-3AD203B41FA5}">
                      <a16:colId xmlns:a16="http://schemas.microsoft.com/office/drawing/2014/main" val="1236016394"/>
                    </a:ext>
                  </a:extLst>
                </a:gridCol>
                <a:gridCol w="1062000">
                  <a:extLst>
                    <a:ext uri="{9D8B030D-6E8A-4147-A177-3AD203B41FA5}">
                      <a16:colId xmlns:a16="http://schemas.microsoft.com/office/drawing/2014/main" val="3423314031"/>
                    </a:ext>
                  </a:extLst>
                </a:gridCol>
                <a:gridCol w="1062000">
                  <a:extLst>
                    <a:ext uri="{9D8B030D-6E8A-4147-A177-3AD203B41FA5}">
                      <a16:colId xmlns:a16="http://schemas.microsoft.com/office/drawing/2014/main" val="66170925"/>
                    </a:ext>
                  </a:extLst>
                </a:gridCol>
                <a:gridCol w="1062000">
                  <a:extLst>
                    <a:ext uri="{9D8B030D-6E8A-4147-A177-3AD203B41FA5}">
                      <a16:colId xmlns:a16="http://schemas.microsoft.com/office/drawing/2014/main" val="439685741"/>
                    </a:ext>
                  </a:extLst>
                </a:gridCol>
              </a:tblGrid>
              <a:tr h="654589">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a:solidFill>
                            <a:schemeClr val="bg1"/>
                          </a:solidFill>
                          <a:latin typeface="Poppins" pitchFamily="2" charset="77"/>
                          <a:cs typeface="Poppins" pitchFamily="2" charset="77"/>
                        </a:rPr>
                        <a:t>NUEVOS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 NNA</a:t>
                      </a:r>
                    </a:p>
                    <a:p>
                      <a:pPr algn="ctr"/>
                      <a:r>
                        <a:rPr lang="es-PE" sz="900" b="1">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 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9" name="Imagen 28" descr="Imagen que contiene dibujo, juguete, muñeca, lego&#10;&#10;Descripción generada automáticamente">
            <a:extLst>
              <a:ext uri="{FF2B5EF4-FFF2-40B4-BE49-F238E27FC236}">
                <a16:creationId xmlns:a16="http://schemas.microsoft.com/office/drawing/2014/main" id="{2ED4033D-7883-1F47-8290-0D7E8D5989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446" y="1358026"/>
            <a:ext cx="3273561" cy="5376863"/>
          </a:xfrm>
          <a:prstGeom prst="rect">
            <a:avLst/>
          </a:prstGeom>
        </p:spPr>
      </p:pic>
      <p:sp>
        <p:nvSpPr>
          <p:cNvPr id="31" name="CuadroTexto 30">
            <a:extLst>
              <a:ext uri="{FF2B5EF4-FFF2-40B4-BE49-F238E27FC236}">
                <a16:creationId xmlns:a16="http://schemas.microsoft.com/office/drawing/2014/main" id="{CC0BE5AB-F589-4BFE-AA9C-F4030C4E5DC0}"/>
              </a:ext>
            </a:extLst>
          </p:cNvPr>
          <p:cNvSpPr txBox="1"/>
          <p:nvPr/>
        </p:nvSpPr>
        <p:spPr>
          <a:xfrm>
            <a:off x="4601083" y="4473870"/>
            <a:ext cx="1455913" cy="523220"/>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5</a:t>
            </a:r>
          </a:p>
        </p:txBody>
      </p:sp>
      <p:sp>
        <p:nvSpPr>
          <p:cNvPr id="32" name="CuadroTexto 31">
            <a:extLst>
              <a:ext uri="{FF2B5EF4-FFF2-40B4-BE49-F238E27FC236}">
                <a16:creationId xmlns:a16="http://schemas.microsoft.com/office/drawing/2014/main" id="{7AF15B7E-FB31-40B8-9296-6882E83F2439}"/>
              </a:ext>
            </a:extLst>
          </p:cNvPr>
          <p:cNvSpPr txBox="1"/>
          <p:nvPr/>
        </p:nvSpPr>
        <p:spPr>
          <a:xfrm>
            <a:off x="7949060" y="4264726"/>
            <a:ext cx="1605831" cy="738664"/>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1</a:t>
            </a:r>
          </a:p>
          <a:p>
            <a:endParaRPr lang="es-PE" sz="1400" b="1" dirty="0">
              <a:solidFill>
                <a:srgbClr val="9D143C"/>
              </a:solidFill>
              <a:latin typeface="Poppins" pitchFamily="2" charset="77"/>
            </a:endParaRPr>
          </a:p>
        </p:txBody>
      </p:sp>
      <p:sp>
        <p:nvSpPr>
          <p:cNvPr id="33" name="CuadroTexto 32">
            <a:extLst>
              <a:ext uri="{FF2B5EF4-FFF2-40B4-BE49-F238E27FC236}">
                <a16:creationId xmlns:a16="http://schemas.microsoft.com/office/drawing/2014/main" id="{963BC5F3-4F7C-4C1E-8C72-D04E2C6C1EF1}"/>
              </a:ext>
            </a:extLst>
          </p:cNvPr>
          <p:cNvSpPr txBox="1"/>
          <p:nvPr/>
        </p:nvSpPr>
        <p:spPr>
          <a:xfrm>
            <a:off x="7962825" y="5699338"/>
            <a:ext cx="1690770" cy="738664"/>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cs typeface="Poppins" pitchFamily="2" charset="77"/>
              </a:rPr>
              <a:t>2</a:t>
            </a:r>
          </a:p>
          <a:p>
            <a:endParaRPr lang="es-PE" sz="1400" b="1" dirty="0">
              <a:solidFill>
                <a:srgbClr val="E9A95C"/>
              </a:solidFill>
              <a:latin typeface="Poppins" pitchFamily="2" charset="77"/>
              <a:cs typeface="Poppins" pitchFamily="2" charset="77"/>
            </a:endParaRPr>
          </a:p>
        </p:txBody>
      </p:sp>
      <p:pic>
        <p:nvPicPr>
          <p:cNvPr id="28" name="Imagen 27">
            <a:extLst>
              <a:ext uri="{FF2B5EF4-FFF2-40B4-BE49-F238E27FC236}">
                <a16:creationId xmlns:a16="http://schemas.microsoft.com/office/drawing/2014/main" id="{5F2C4264-1C36-49EB-A5D6-CF147152502C}"/>
              </a:ext>
            </a:extLst>
          </p:cNvPr>
          <p:cNvPicPr>
            <a:picLocks noChangeAspect="1"/>
          </p:cNvPicPr>
          <p:nvPr/>
        </p:nvPicPr>
        <p:blipFill rotWithShape="1">
          <a:blip r:embed="rId8">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34" name="CuadroTexto 33">
            <a:extLst>
              <a:ext uri="{FF2B5EF4-FFF2-40B4-BE49-F238E27FC236}">
                <a16:creationId xmlns:a16="http://schemas.microsoft.com/office/drawing/2014/main" id="{A387A3BB-FCD8-4F2A-8F06-ED0C76ED4726}"/>
              </a:ext>
            </a:extLst>
          </p:cNvPr>
          <p:cNvSpPr txBox="1"/>
          <p:nvPr/>
        </p:nvSpPr>
        <p:spPr>
          <a:xfrm>
            <a:off x="2653748" y="1412396"/>
            <a:ext cx="2920330" cy="1477328"/>
          </a:xfrm>
          <a:prstGeom prst="rect">
            <a:avLst/>
          </a:prstGeom>
          <a:noFill/>
        </p:spPr>
        <p:txBody>
          <a:bodyPr wrap="square" rtlCol="0">
            <a:spAutoFit/>
          </a:bodyPr>
          <a:lstStyle/>
          <a:p>
            <a:r>
              <a:rPr lang="es-PE" sz="1500" b="1" dirty="0">
                <a:solidFill>
                  <a:schemeClr val="bg1"/>
                </a:solidFill>
                <a:latin typeface="Poppins" pitchFamily="2" charset="77"/>
                <a:cs typeface="Poppins" pitchFamily="2" charset="77"/>
              </a:rPr>
              <a:t>Casos de contagios  registrados entre el 07 – 13 ene</a:t>
            </a:r>
            <a:r>
              <a:rPr lang="en-US" sz="1500" b="1" dirty="0">
                <a:solidFill>
                  <a:schemeClr val="bg1"/>
                </a:solidFill>
                <a:latin typeface="Poppins" pitchFamily="2" charset="77"/>
                <a:cs typeface="Poppins" pitchFamily="2" charset="77"/>
              </a:rPr>
              <a:t> 2022</a:t>
            </a:r>
            <a:endParaRPr lang="es-PE" sz="1500" b="1" u="sng" dirty="0">
              <a:solidFill>
                <a:schemeClr val="bg1"/>
              </a:solidFill>
              <a:latin typeface="Poppins" pitchFamily="2" charset="77"/>
              <a:cs typeface="Poppins" pitchFamily="2" charset="77"/>
            </a:endParaRPr>
          </a:p>
          <a:p>
            <a:endParaRPr lang="es-PE" sz="1500" b="1" dirty="0">
              <a:solidFill>
                <a:schemeClr val="bg1"/>
              </a:solidFill>
              <a:latin typeface="Poppins" pitchFamily="2" charset="77"/>
              <a:cs typeface="Poppins" pitchFamily="2" charset="77"/>
            </a:endParaRPr>
          </a:p>
          <a:p>
            <a:r>
              <a:rPr lang="es-PE" sz="1500" b="1" dirty="0">
                <a:solidFill>
                  <a:schemeClr val="bg1"/>
                </a:solidFill>
                <a:latin typeface="Poppins" pitchFamily="2" charset="77"/>
                <a:cs typeface="Poppins" pitchFamily="2" charset="77"/>
              </a:rPr>
              <a:t>Gráfico 4</a:t>
            </a:r>
          </a:p>
          <a:p>
            <a:endParaRPr lang="es-PE" sz="1500" b="1" dirty="0">
              <a:solidFill>
                <a:schemeClr val="bg1"/>
              </a:solidFill>
              <a:latin typeface="Poppins" pitchFamily="2" charset="77"/>
              <a:cs typeface="Poppins" pitchFamily="2" charset="77"/>
            </a:endParaRPr>
          </a:p>
        </p:txBody>
      </p:sp>
      <p:sp>
        <p:nvSpPr>
          <p:cNvPr id="27" name="CuadroTexto 26">
            <a:extLst>
              <a:ext uri="{FF2B5EF4-FFF2-40B4-BE49-F238E27FC236}">
                <a16:creationId xmlns:a16="http://schemas.microsoft.com/office/drawing/2014/main" id="{F48E8C52-7858-4285-82FD-5E64A96A7757}"/>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104894"/>
                </a:solidFill>
                <a:latin typeface="Poppins" pitchFamily="2" charset="77"/>
                <a:cs typeface="Poppins" pitchFamily="2" charset="77"/>
              </a:rPr>
              <a:t>Radar COVID -19</a:t>
            </a:r>
          </a:p>
          <a:p>
            <a:r>
              <a:rPr lang="es-PE" sz="1000" i="1" dirty="0">
                <a:solidFill>
                  <a:srgbClr val="104894"/>
                </a:solidFill>
                <a:latin typeface="Poppins" pitchFamily="2" charset="77"/>
                <a:cs typeface="Poppins" pitchFamily="2" charset="77"/>
              </a:rPr>
              <a:t>Número 79 – Del 07 al 13 ene. 2022</a:t>
            </a:r>
          </a:p>
        </p:txBody>
      </p:sp>
      <p:graphicFrame>
        <p:nvGraphicFramePr>
          <p:cNvPr id="36" name="Tabla 35">
            <a:extLst>
              <a:ext uri="{FF2B5EF4-FFF2-40B4-BE49-F238E27FC236}">
                <a16:creationId xmlns:a16="http://schemas.microsoft.com/office/drawing/2014/main" id="{46D0E5D4-7FF3-45DB-A008-8AC06392B100}"/>
              </a:ext>
            </a:extLst>
          </p:cNvPr>
          <p:cNvGraphicFramePr>
            <a:graphicFrameLocks noGrp="1"/>
          </p:cNvGraphicFramePr>
          <p:nvPr>
            <p:extLst>
              <p:ext uri="{D42A27DB-BD31-4B8C-83A1-F6EECF244321}">
                <p14:modId xmlns:p14="http://schemas.microsoft.com/office/powerpoint/2010/main" val="2775084255"/>
              </p:ext>
            </p:extLst>
          </p:nvPr>
        </p:nvGraphicFramePr>
        <p:xfrm>
          <a:off x="5900252" y="2174902"/>
          <a:ext cx="3960000" cy="370840"/>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236016394"/>
                    </a:ext>
                  </a:extLst>
                </a:gridCol>
                <a:gridCol w="990000">
                  <a:extLst>
                    <a:ext uri="{9D8B030D-6E8A-4147-A177-3AD203B41FA5}">
                      <a16:colId xmlns:a16="http://schemas.microsoft.com/office/drawing/2014/main" val="3423314031"/>
                    </a:ext>
                  </a:extLst>
                </a:gridCol>
                <a:gridCol w="990000">
                  <a:extLst>
                    <a:ext uri="{9D8B030D-6E8A-4147-A177-3AD203B41FA5}">
                      <a16:colId xmlns:a16="http://schemas.microsoft.com/office/drawing/2014/main" val="66170925"/>
                    </a:ext>
                  </a:extLst>
                </a:gridCol>
                <a:gridCol w="990000">
                  <a:extLst>
                    <a:ext uri="{9D8B030D-6E8A-4147-A177-3AD203B41FA5}">
                      <a16:colId xmlns:a16="http://schemas.microsoft.com/office/drawing/2014/main" val="439685741"/>
                    </a:ext>
                  </a:extLst>
                </a:gridCol>
              </a:tblGrid>
              <a:tr h="370840">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170,239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305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11,263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
        <p:nvSpPr>
          <p:cNvPr id="37" name="CuadroTexto 36">
            <a:extLst>
              <a:ext uri="{FF2B5EF4-FFF2-40B4-BE49-F238E27FC236}">
                <a16:creationId xmlns:a16="http://schemas.microsoft.com/office/drawing/2014/main" id="{35A42C4F-F02B-4F1A-B5FD-B5F21C065FAB}"/>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13 de enero 2022. Fuente: Ministerio de Salud. Plataforma Nacional Datos abiertos.  Recuperado el 14/01/2022 de </a:t>
            </a:r>
            <a:r>
              <a:rPr lang="es-PE" sz="700" b="1" dirty="0">
                <a:latin typeface="Poppins" pitchFamily="2" charset="77"/>
                <a:hlinkClick r:id="rId9"/>
              </a:rPr>
              <a:t>ttps://www.datosabiertos.gob.pe/search/field_topic/covid-19-917?sort_by=changed</a:t>
            </a:r>
            <a:r>
              <a:rPr lang="es-PE" sz="700" b="1" dirty="0">
                <a:latin typeface="Poppins" pitchFamily="2" charset="77"/>
              </a:rPr>
              <a:t> . Elaborado por Terre des Hommes Suisse/Incidencia/Ana Cecilia Aliaga M.</a:t>
            </a:r>
          </a:p>
        </p:txBody>
      </p:sp>
    </p:spTree>
    <p:extLst>
      <p:ext uri="{BB962C8B-B14F-4D97-AF65-F5344CB8AC3E}">
        <p14:creationId xmlns:p14="http://schemas.microsoft.com/office/powerpoint/2010/main" val="149146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7" name="CuadroTexto 6">
            <a:extLst>
              <a:ext uri="{FF2B5EF4-FFF2-40B4-BE49-F238E27FC236}">
                <a16:creationId xmlns:a16="http://schemas.microsoft.com/office/drawing/2014/main" id="{FF021964-2E42-A543-B742-9FF2FA1B811A}"/>
              </a:ext>
            </a:extLst>
          </p:cNvPr>
          <p:cNvSpPr txBox="1"/>
          <p:nvPr/>
        </p:nvSpPr>
        <p:spPr>
          <a:xfrm>
            <a:off x="2763531" y="212391"/>
            <a:ext cx="4113768"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5</a:t>
            </a:r>
          </a:p>
        </p:txBody>
      </p:sp>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54555" y="1314760"/>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599" y="1447675"/>
            <a:ext cx="9837313" cy="5175597"/>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842644" y="6702015"/>
            <a:ext cx="404016"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13</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372482113"/>
              </p:ext>
            </p:extLst>
          </p:nvPr>
        </p:nvGraphicFramePr>
        <p:xfrm>
          <a:off x="533197" y="1381100"/>
          <a:ext cx="9433763" cy="4739621"/>
        </p:xfrm>
        <a:graphic>
          <a:graphicData uri="http://schemas.openxmlformats.org/drawingml/2006/chart">
            <c:chart xmlns:c="http://schemas.openxmlformats.org/drawingml/2006/chart" xmlns:r="http://schemas.openxmlformats.org/officeDocument/2006/relationships" r:id="rId6"/>
          </a:graphicData>
        </a:graphic>
      </p:graphicFrame>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 name="CuadroTexto 1">
            <a:extLst>
              <a:ext uri="{FF2B5EF4-FFF2-40B4-BE49-F238E27FC236}">
                <a16:creationId xmlns:a16="http://schemas.microsoft.com/office/drawing/2014/main" id="{3B273022-113D-4C9A-8122-B69CB9993399}"/>
              </a:ext>
            </a:extLst>
          </p:cNvPr>
          <p:cNvSpPr txBox="1"/>
          <p:nvPr/>
        </p:nvSpPr>
        <p:spPr>
          <a:xfrm>
            <a:off x="509798" y="6218213"/>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5" name="CuadroTexto 14">
            <a:extLst>
              <a:ext uri="{FF2B5EF4-FFF2-40B4-BE49-F238E27FC236}">
                <a16:creationId xmlns:a16="http://schemas.microsoft.com/office/drawing/2014/main" id="{7D204517-6560-48E5-AAB3-CF1B0317C15F}"/>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106034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5"/>
            <a:ext cx="9734550" cy="5117016"/>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14</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1548285515"/>
              </p:ext>
            </p:extLst>
          </p:nvPr>
        </p:nvGraphicFramePr>
        <p:xfrm>
          <a:off x="509798" y="1594911"/>
          <a:ext cx="9512005" cy="4403640"/>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54736429-C6EE-414E-B4BF-A0990D4FC583}"/>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108278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15</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4086860647"/>
              </p:ext>
            </p:extLst>
          </p:nvPr>
        </p:nvGraphicFramePr>
        <p:xfrm>
          <a:off x="460044" y="1529404"/>
          <a:ext cx="9512005" cy="4803279"/>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ADECCA2D-BB55-46FC-BBF4-5F2494A429B7}"/>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363801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16</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498390432"/>
              </p:ext>
            </p:extLst>
          </p:nvPr>
        </p:nvGraphicFramePr>
        <p:xfrm>
          <a:off x="558799" y="1584999"/>
          <a:ext cx="9512005" cy="470150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74ECF450-0290-4311-94CC-03B81BB61474}"/>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79 – Del 07 al 13 ene. 2022</a:t>
            </a:r>
          </a:p>
        </p:txBody>
      </p:sp>
    </p:spTree>
    <p:extLst>
      <p:ext uri="{BB962C8B-B14F-4D97-AF65-F5344CB8AC3E}">
        <p14:creationId xmlns:p14="http://schemas.microsoft.com/office/powerpoint/2010/main" val="213353977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14260</TotalTime>
  <Words>1340</Words>
  <Application>Microsoft Office PowerPoint</Application>
  <PresentationFormat>Personalizado</PresentationFormat>
  <Paragraphs>290</Paragraphs>
  <Slides>16</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Clan-Black</vt:lpstr>
      <vt:lpstr>Poppins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Espinoza Rivera</dc:creator>
  <cp:lastModifiedBy>Liliana</cp:lastModifiedBy>
  <cp:revision>655</cp:revision>
  <dcterms:created xsi:type="dcterms:W3CDTF">2020-09-05T20:49:00Z</dcterms:created>
  <dcterms:modified xsi:type="dcterms:W3CDTF">2022-03-17T17:27:08Z</dcterms:modified>
</cp:coreProperties>
</file>