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9"/>
  </p:notesMasterIdLst>
  <p:sldIdLst>
    <p:sldId id="279" r:id="rId2"/>
    <p:sldId id="270" r:id="rId3"/>
    <p:sldId id="266" r:id="rId4"/>
    <p:sldId id="269" r:id="rId5"/>
    <p:sldId id="281" r:id="rId6"/>
    <p:sldId id="286" r:id="rId7"/>
    <p:sldId id="280" r:id="rId8"/>
  </p:sldIdLst>
  <p:sldSz cx="10439400" cy="71993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0AFE63A6-328A-E44A-BEEA-37B83BAA831F}">
          <p14:sldIdLst>
            <p14:sldId id="279"/>
            <p14:sldId id="270"/>
            <p14:sldId id="266"/>
            <p14:sldId id="269"/>
            <p14:sldId id="281"/>
            <p14:sldId id="286"/>
            <p14:sldId id="2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13" userDrawn="1">
          <p15:clr>
            <a:srgbClr val="A4A3A4"/>
          </p15:clr>
        </p15:guide>
        <p15:guide id="2" pos="326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a Cecilia Aliaga Márquez" initials="ACAM" lastIdx="1" clrIdx="0">
    <p:extLst>
      <p:ext uri="{19B8F6BF-5375-455C-9EA6-DF929625EA0E}">
        <p15:presenceInfo xmlns:p15="http://schemas.microsoft.com/office/powerpoint/2012/main" userId="b54476c98f130df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243C"/>
    <a:srgbClr val="104894"/>
    <a:srgbClr val="0C503D"/>
    <a:srgbClr val="EE8C4B"/>
    <a:srgbClr val="E9A95C"/>
    <a:srgbClr val="9F243A"/>
    <a:srgbClr val="ECAA55"/>
    <a:srgbClr val="4966A8"/>
    <a:srgbClr val="C12B27"/>
    <a:srgbClr val="29A9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69" autoAdjust="0"/>
    <p:restoredTop sz="96357" autoAdjust="0"/>
  </p:normalViewPr>
  <p:slideViewPr>
    <p:cSldViewPr snapToGrid="0" snapToObjects="1">
      <p:cViewPr varScale="1">
        <p:scale>
          <a:sx n="62" d="100"/>
          <a:sy n="62" d="100"/>
        </p:scale>
        <p:origin x="1228" y="56"/>
      </p:cViewPr>
      <p:guideLst>
        <p:guide orient="horz" pos="2313"/>
        <p:guide pos="326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827327327327328E-2"/>
          <c:y val="0.11493993993993994"/>
          <c:w val="0.87023273273273272"/>
          <c:h val="0.87023273273273272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Columna2</c:v>
                </c:pt>
              </c:strCache>
            </c:strRef>
          </c:tx>
          <c:dPt>
            <c:idx val="0"/>
            <c:bubble3D val="0"/>
            <c:spPr>
              <a:solidFill>
                <a:srgbClr val="9F243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9CA-CA4A-B5F8-9B56C8E1FC17}"/>
              </c:ext>
            </c:extLst>
          </c:dPt>
          <c:dPt>
            <c:idx val="1"/>
            <c:bubble3D val="0"/>
            <c:spPr>
              <a:solidFill>
                <a:srgbClr val="ECAA5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9CA-CA4A-B5F8-9B56C8E1FC17}"/>
              </c:ext>
            </c:extLst>
          </c:dPt>
          <c:dPt>
            <c:idx val="2"/>
            <c:bubble3D val="0"/>
            <c:spPr>
              <a:solidFill>
                <a:srgbClr val="10489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9CA-CA4A-B5F8-9B56C8E1FC17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B3BC770F-F3EA-9D45-8EA5-79D58FEFDD35}" type="PERCENTAGE">
                      <a:rPr lang="en-US" baseline="0" smtClean="0"/>
                      <a:pPr/>
                      <a:t>[PORCENTAJE]</a:t>
                    </a:fld>
                    <a:endParaRPr lang="es-MX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9CA-CA4A-B5F8-9B56C8E1FC17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A8BFD257-32D6-8246-B86E-4AAAA7417042}" type="PERCENTAGE">
                      <a:rPr lang="en-US" baseline="0" smtClean="0"/>
                      <a:pPr/>
                      <a:t>[PORCENTAJE]</a:t>
                    </a:fld>
                    <a:endParaRPr lang="es-MX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9CA-CA4A-B5F8-9B56C8E1FC17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8E7DD284-D1CE-0443-B0CE-B3FB5B9469B5}" type="PERCENTAGE">
                      <a:rPr lang="en-US" baseline="0" smtClean="0"/>
                      <a:pPr/>
                      <a:t>[PORCENTAJE]</a:t>
                    </a:fld>
                    <a:endParaRPr lang="es-MX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9CA-CA4A-B5F8-9B56C8E1FC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12 a 17</c:v>
                </c:pt>
                <c:pt idx="1">
                  <c:v>6 a 11</c:v>
                </c:pt>
                <c:pt idx="2">
                  <c:v>0 a 5</c:v>
                </c:pt>
              </c:strCache>
            </c:strRef>
          </c:cat>
          <c:val>
            <c:numRef>
              <c:f>Hoja1!$B$2:$B$4</c:f>
              <c:numCache>
                <c:formatCode>#,##0</c:formatCode>
                <c:ptCount val="3"/>
                <c:pt idx="0">
                  <c:v>394</c:v>
                </c:pt>
                <c:pt idx="1">
                  <c:v>325</c:v>
                </c:pt>
                <c:pt idx="2">
                  <c:v>651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9CA-CA4A-B5F8-9B56C8E1FC17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rgbClr val="9F243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92B-FB48-A06E-0F0D7A82C8C0}"/>
              </c:ext>
            </c:extLst>
          </c:dPt>
          <c:dPt>
            <c:idx val="1"/>
            <c:bubble3D val="0"/>
            <c:spPr>
              <a:solidFill>
                <a:srgbClr val="ECAA5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92B-FB48-A06E-0F0D7A82C8C0}"/>
              </c:ext>
            </c:extLst>
          </c:dPt>
          <c:dPt>
            <c:idx val="2"/>
            <c:bubble3D val="0"/>
            <c:spPr>
              <a:solidFill>
                <a:srgbClr val="10489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92B-FB48-A06E-0F0D7A82C8C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Hoja1!$A$2:$A$4</c:f>
              <c:strCache>
                <c:ptCount val="3"/>
                <c:pt idx="0">
                  <c:v>12 a 17</c:v>
                </c:pt>
                <c:pt idx="1">
                  <c:v>6 a 11</c:v>
                </c:pt>
                <c:pt idx="2">
                  <c:v>0 a 5</c:v>
                </c:pt>
              </c:strCache>
            </c:strRef>
          </c:cat>
          <c:val>
            <c:numRef>
              <c:f>Hoja1!$B$2:$B$4</c:f>
              <c:numCache>
                <c:formatCode>#,##0</c:formatCode>
                <c:ptCount val="3"/>
                <c:pt idx="0">
                  <c:v>1</c:v>
                </c:pt>
                <c:pt idx="1">
                  <c:v>0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92B-FB48-A06E-0F0D7A82C8C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s-PE" sz="16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Gráfico 3 . EVOLUCIÓN DE NUEVOS FALLECIDOS DE 0 A 17 AÑOS</a:t>
            </a:r>
            <a:r>
              <a:rPr lang="es-PE" sz="18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s-PE" sz="14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(datos por periodo de publicación de RADAR COVID-19 del 30 de diciembre 2021 al 04 de junio 2022)</a:t>
            </a:r>
          </a:p>
        </c:rich>
      </c:tx>
      <c:layout>
        <c:manualLayout>
          <c:xMode val="edge"/>
          <c:yMode val="edge"/>
          <c:x val="0.14400777401475368"/>
          <c:y val="5.6069130147046809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6021097635646838E-2"/>
          <c:y val="9.3489093671207987E-2"/>
          <c:w val="0.94442910700282523"/>
          <c:h val="0.78731058457145309"/>
        </c:manualLayout>
      </c:layout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0800" dist="50800" dir="5400000" algn="ctr" rotWithShape="0">
                <a:schemeClr val="bg2">
                  <a:lumMod val="50000"/>
                  <a:alpha val="52000"/>
                </a:schemeClr>
              </a:outerShdw>
            </a:effectLst>
          </c:spPr>
          <c:marker>
            <c:symbol val="none"/>
          </c:marker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2-B544-48E1-9F41-6450A47D146B}"/>
              </c:ext>
            </c:extLst>
          </c:dPt>
          <c:dLbls>
            <c:dLbl>
              <c:idx val="0"/>
              <c:layout>
                <c:manualLayout>
                  <c:x val="-2.3109420175613207E-2"/>
                  <c:y val="-8.28280121374214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2">
                          <a:lumMod val="75000"/>
                        </a:schemeClr>
                      </a:solidFill>
                      <a:highlight>
                        <a:srgbClr val="FFFF00"/>
                      </a:highlight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D7E-4280-91D9-2FB0D3C6779D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A338-466C-93E3-D5E8DFB03987}"/>
                </c:ext>
              </c:extLst>
            </c:dLbl>
            <c:dLbl>
              <c:idx val="2"/>
              <c:layout>
                <c:manualLayout>
                  <c:x val="-2.9529770947715289E-2"/>
                  <c:y val="-6.040036007860274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6C1-497A-8220-6A165F234268}"/>
                </c:ext>
              </c:extLst>
            </c:dLbl>
            <c:dLbl>
              <c:idx val="3"/>
              <c:layout>
                <c:manualLayout>
                  <c:x val="-4.3085623783242127E-2"/>
                  <c:y val="-4.077616452713635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FB9-475B-8B20-4923221C82E3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F11-4022-A29C-9A9181202AD0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400" b="1" i="0" u="none" strike="noStrike" kern="1200" baseline="0">
                      <a:solidFill>
                        <a:srgbClr val="ED7D31">
                          <a:lumMod val="75000"/>
                        </a:srgbClr>
                      </a:solidFill>
                      <a:highlight>
                        <a:srgbClr val="FFFF00"/>
                      </a:highlight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0E7-4E30-8323-15AAD6E78CD6}"/>
                </c:ext>
              </c:extLst>
            </c:dLbl>
            <c:dLbl>
              <c:idx val="6"/>
              <c:layout>
                <c:manualLayout>
                  <c:x val="-1.3262747545083282E-2"/>
                  <c:y val="-5.759690357125044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544-48E1-9F41-6450A47D146B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9B2E-494F-B7FE-1D4CD68648B8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D327-4DCC-B39E-F9107AE07AD1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8595-489E-8591-8835B0A0E3B4}"/>
                </c:ext>
              </c:extLst>
            </c:dLbl>
            <c:dLbl>
              <c:idx val="10"/>
              <c:layout>
                <c:manualLayout>
                  <c:x val="-1.4975908474297302E-2"/>
                  <c:y val="-3.236579500507933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6F7-4C2D-B638-518673A4D713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203C-49E3-87F1-F0517DF1C6F5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8851-4D66-B011-2A03A38F4E58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1C77-4D71-BF5B-71E8909CA618}"/>
                </c:ext>
              </c:extLst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2BD3-4576-A1D0-F3E6F2BBB1B8}"/>
                </c:ext>
              </c:extLst>
            </c:dLbl>
            <c:dLbl>
              <c:idx val="1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6291-49ED-81E0-E854EE1AA05D}"/>
                </c:ext>
              </c:extLst>
            </c:dLbl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7-29B6-4846-BA83-5C5C7D5E073D}"/>
                </c:ext>
              </c:extLst>
            </c:dLbl>
            <c:dLbl>
              <c:idx val="1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9-9616-41F1-B90F-30120879DB8A}"/>
                </c:ext>
              </c:extLst>
            </c:dLbl>
            <c:dLbl>
              <c:idx val="1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A-C10A-49FF-8BCD-2D16B0975EC9}"/>
                </c:ext>
              </c:extLst>
            </c:dLbl>
            <c:dLbl>
              <c:idx val="1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7318-4B51-8B44-9584A8A750D0}"/>
                </c:ext>
              </c:extLst>
            </c:dLbl>
            <c:dLbl>
              <c:idx val="2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302D-40FD-8EBF-6AAB86EB30AB}"/>
                </c:ext>
              </c:extLst>
            </c:dLbl>
            <c:dLbl>
              <c:idx val="21"/>
              <c:spPr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rgbClr val="9E243C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AEC2-4885-A8B8-9637D39613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Hoja1!$A$2:$A$31</c:f>
              <c:strCache>
                <c:ptCount val="22"/>
                <c:pt idx="0">
                  <c:v>30/12
06/01</c:v>
                </c:pt>
                <c:pt idx="1">
                  <c:v>07/01
13/01</c:v>
                </c:pt>
                <c:pt idx="2">
                  <c:v>14/01
20/01</c:v>
                </c:pt>
                <c:pt idx="3">
                  <c:v>21/01
27/01</c:v>
                </c:pt>
                <c:pt idx="4">
                  <c:v>28/01
03/02</c:v>
                </c:pt>
                <c:pt idx="5">
                  <c:v>04/02
12/02</c:v>
                </c:pt>
                <c:pt idx="6">
                  <c:v>13/02
19/02</c:v>
                </c:pt>
                <c:pt idx="7">
                  <c:v>20/02
26/02</c:v>
                </c:pt>
                <c:pt idx="8">
                  <c:v>27/02
05/03</c:v>
                </c:pt>
                <c:pt idx="9">
                  <c:v>06/03
12/03</c:v>
                </c:pt>
                <c:pt idx="10">
                  <c:v>13/03
19/03</c:v>
                </c:pt>
                <c:pt idx="11">
                  <c:v>20/03
26/03</c:v>
                </c:pt>
                <c:pt idx="12">
                  <c:v>27/03
02/04</c:v>
                </c:pt>
                <c:pt idx="13">
                  <c:v>03/04
09/04</c:v>
                </c:pt>
                <c:pt idx="14">
                  <c:v>10/04
16/04</c:v>
                </c:pt>
                <c:pt idx="15">
                  <c:v>17/04
23/04</c:v>
                </c:pt>
                <c:pt idx="16">
                  <c:v>24/04
30/04</c:v>
                </c:pt>
                <c:pt idx="17">
                  <c:v>01/05
07/05</c:v>
                </c:pt>
                <c:pt idx="18">
                  <c:v>08/05
14/05</c:v>
                </c:pt>
                <c:pt idx="19">
                  <c:v>15/05
21/05</c:v>
                </c:pt>
                <c:pt idx="20">
                  <c:v>22/05
28/05</c:v>
                </c:pt>
                <c:pt idx="21">
                  <c:v>29/05
04/06</c:v>
                </c:pt>
              </c:strCache>
            </c:strRef>
          </c:cat>
          <c:val>
            <c:numRef>
              <c:f>Hoja1!$B$2:$B$31</c:f>
              <c:numCache>
                <c:formatCode>General</c:formatCode>
                <c:ptCount val="22"/>
                <c:pt idx="0">
                  <c:v>2</c:v>
                </c:pt>
                <c:pt idx="1">
                  <c:v>8</c:v>
                </c:pt>
                <c:pt idx="2">
                  <c:v>13</c:v>
                </c:pt>
                <c:pt idx="3">
                  <c:v>22</c:v>
                </c:pt>
                <c:pt idx="4">
                  <c:v>19</c:v>
                </c:pt>
                <c:pt idx="5">
                  <c:v>18</c:v>
                </c:pt>
                <c:pt idx="6">
                  <c:v>15</c:v>
                </c:pt>
                <c:pt idx="7">
                  <c:v>15</c:v>
                </c:pt>
                <c:pt idx="8">
                  <c:v>8</c:v>
                </c:pt>
                <c:pt idx="9">
                  <c:v>7</c:v>
                </c:pt>
                <c:pt idx="10">
                  <c:v>6</c:v>
                </c:pt>
                <c:pt idx="11">
                  <c:v>5</c:v>
                </c:pt>
                <c:pt idx="12">
                  <c:v>2</c:v>
                </c:pt>
                <c:pt idx="13">
                  <c:v>7</c:v>
                </c:pt>
                <c:pt idx="14">
                  <c:v>6</c:v>
                </c:pt>
                <c:pt idx="15">
                  <c:v>3</c:v>
                </c:pt>
                <c:pt idx="16">
                  <c:v>2</c:v>
                </c:pt>
                <c:pt idx="17">
                  <c:v>1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27B-D04F-80CB-14D2C4C2341A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smooth val="0"/>
        <c:axId val="1007263343"/>
        <c:axId val="966021839"/>
      </c:lineChart>
      <c:catAx>
        <c:axId val="10072633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966021839"/>
        <c:crosses val="autoZero"/>
        <c:auto val="1"/>
        <c:lblAlgn val="ctr"/>
        <c:lblOffset val="100"/>
        <c:noMultiLvlLbl val="0"/>
      </c:catAx>
      <c:valAx>
        <c:axId val="966021839"/>
        <c:scaling>
          <c:orientation val="minMax"/>
          <c:max val="25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007263343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2C5B59-444A-4777-8272-155DA6F0071A}" type="datetimeFigureOut">
              <a:rPr lang="es-419" smtClean="0"/>
              <a:t>9/6/2022</a:t>
            </a:fld>
            <a:endParaRPr lang="es-419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92213" y="1143000"/>
            <a:ext cx="4473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419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A1E4A3-5DC5-4776-8BB7-7F1BEFB3E76B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192173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A1E4A3-5DC5-4776-8BB7-7F1BEFB3E76B}" type="slidenum">
              <a:rPr lang="es-419" smtClean="0"/>
              <a:t>1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152639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A1E4A3-5DC5-4776-8BB7-7F1BEFB3E76B}" type="slidenum">
              <a:rPr lang="es-419" smtClean="0"/>
              <a:t>2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866013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A1E4A3-5DC5-4776-8BB7-7F1BEFB3E76B}" type="slidenum">
              <a:rPr lang="es-419" smtClean="0"/>
              <a:t>3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926756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A1E4A3-5DC5-4776-8BB7-7F1BEFB3E76B}" type="slidenum">
              <a:rPr lang="es-419" smtClean="0"/>
              <a:t>4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150478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A1E4A3-5DC5-4776-8BB7-7F1BEFB3E76B}" type="slidenum">
              <a:rPr lang="es-419" smtClean="0"/>
              <a:t>5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7693133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A1E4A3-5DC5-4776-8BB7-7F1BEFB3E76B}" type="slidenum">
              <a:rPr lang="es-419" smtClean="0"/>
              <a:t>6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85226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2955" y="1178222"/>
            <a:ext cx="8873490" cy="2506427"/>
          </a:xfrm>
        </p:spPr>
        <p:txBody>
          <a:bodyPr anchor="b"/>
          <a:lstStyle>
            <a:lvl1pPr algn="ctr">
              <a:defRPr sz="629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4925" y="3781306"/>
            <a:ext cx="7829550" cy="1738167"/>
          </a:xfrm>
        </p:spPr>
        <p:txBody>
          <a:bodyPr/>
          <a:lstStyle>
            <a:lvl1pPr marL="0" indent="0" algn="ctr">
              <a:buNone/>
              <a:defRPr sz="2520"/>
            </a:lvl1pPr>
            <a:lvl2pPr marL="479969" indent="0" algn="ctr">
              <a:buNone/>
              <a:defRPr sz="2100"/>
            </a:lvl2pPr>
            <a:lvl3pPr marL="959937" indent="0" algn="ctr">
              <a:buNone/>
              <a:defRPr sz="1890"/>
            </a:lvl3pPr>
            <a:lvl4pPr marL="1439906" indent="0" algn="ctr">
              <a:buNone/>
              <a:defRPr sz="1680"/>
            </a:lvl4pPr>
            <a:lvl5pPr marL="1919874" indent="0" algn="ctr">
              <a:buNone/>
              <a:defRPr sz="1680"/>
            </a:lvl5pPr>
            <a:lvl6pPr marL="2399843" indent="0" algn="ctr">
              <a:buNone/>
              <a:defRPr sz="1680"/>
            </a:lvl6pPr>
            <a:lvl7pPr marL="2879811" indent="0" algn="ctr">
              <a:buNone/>
              <a:defRPr sz="1680"/>
            </a:lvl7pPr>
            <a:lvl8pPr marL="3359780" indent="0" algn="ctr">
              <a:buNone/>
              <a:defRPr sz="1680"/>
            </a:lvl8pPr>
            <a:lvl9pPr marL="3839748" indent="0" algn="ctr">
              <a:buNone/>
              <a:defRPr sz="168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7B2C-84EF-4F0D-B883-E5EFF7C48A3D}" type="datetime1">
              <a:rPr lang="es-PE" smtClean="0"/>
              <a:t>9/06/2022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6A9A-603E-FE45-89A7-EBE3B6A11F0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09003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5E78-CA81-43CB-979F-183AE23C2040}" type="datetime1">
              <a:rPr lang="es-PE" smtClean="0"/>
              <a:t>9/06/2022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6A9A-603E-FE45-89A7-EBE3B6A11F0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30584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0696" y="383297"/>
            <a:ext cx="2250996" cy="610108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7710" y="383297"/>
            <a:ext cx="6622494" cy="610108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7EDA0-F1C9-48E0-A18B-AF7A7D8A2757}" type="datetime1">
              <a:rPr lang="es-PE" smtClean="0"/>
              <a:t>9/06/2022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6A9A-603E-FE45-89A7-EBE3B6A11F0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4117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1DC1D-118E-40A6-9AC8-8A2A8B69AB4D}" type="datetime1">
              <a:rPr lang="es-PE" smtClean="0"/>
              <a:t>9/06/2022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6A9A-603E-FE45-89A7-EBE3B6A11F0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76978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272" y="1794831"/>
            <a:ext cx="9003983" cy="2994714"/>
          </a:xfrm>
        </p:spPr>
        <p:txBody>
          <a:bodyPr anchor="b"/>
          <a:lstStyle>
            <a:lvl1pPr>
              <a:defRPr sz="629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272" y="4817876"/>
            <a:ext cx="9003983" cy="15748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7996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59937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39906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19874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399843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79811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597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39748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71C19-51DD-405E-80E5-FCCD400DD3AC}" type="datetime1">
              <a:rPr lang="es-PE" smtClean="0"/>
              <a:t>9/06/2022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6A9A-603E-FE45-89A7-EBE3B6A11F0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73246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709" y="1916484"/>
            <a:ext cx="4436745" cy="456789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4946" y="1916484"/>
            <a:ext cx="4436745" cy="456789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B54D0-78BE-48B1-88F1-940261A89122}" type="datetime1">
              <a:rPr lang="es-PE" smtClean="0"/>
              <a:t>9/06/2022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6A9A-603E-FE45-89A7-EBE3B6A11F0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66697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8" y="383299"/>
            <a:ext cx="9003983" cy="139153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070" y="1764832"/>
            <a:ext cx="4416355" cy="86491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79969" indent="0">
              <a:buNone/>
              <a:defRPr sz="2100" b="1"/>
            </a:lvl2pPr>
            <a:lvl3pPr marL="959937" indent="0">
              <a:buNone/>
              <a:defRPr sz="1890" b="1"/>
            </a:lvl3pPr>
            <a:lvl4pPr marL="1439906" indent="0">
              <a:buNone/>
              <a:defRPr sz="1680" b="1"/>
            </a:lvl4pPr>
            <a:lvl5pPr marL="1919874" indent="0">
              <a:buNone/>
              <a:defRPr sz="1680" b="1"/>
            </a:lvl5pPr>
            <a:lvl6pPr marL="2399843" indent="0">
              <a:buNone/>
              <a:defRPr sz="1680" b="1"/>
            </a:lvl6pPr>
            <a:lvl7pPr marL="2879811" indent="0">
              <a:buNone/>
              <a:defRPr sz="1680" b="1"/>
            </a:lvl7pPr>
            <a:lvl8pPr marL="3359780" indent="0">
              <a:buNone/>
              <a:defRPr sz="1680" b="1"/>
            </a:lvl8pPr>
            <a:lvl9pPr marL="3839748" indent="0">
              <a:buNone/>
              <a:defRPr sz="168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0" y="2629749"/>
            <a:ext cx="4416355" cy="386796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84947" y="1764832"/>
            <a:ext cx="4438105" cy="86491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79969" indent="0">
              <a:buNone/>
              <a:defRPr sz="2100" b="1"/>
            </a:lvl2pPr>
            <a:lvl3pPr marL="959937" indent="0">
              <a:buNone/>
              <a:defRPr sz="1890" b="1"/>
            </a:lvl3pPr>
            <a:lvl4pPr marL="1439906" indent="0">
              <a:buNone/>
              <a:defRPr sz="1680" b="1"/>
            </a:lvl4pPr>
            <a:lvl5pPr marL="1919874" indent="0">
              <a:buNone/>
              <a:defRPr sz="1680" b="1"/>
            </a:lvl5pPr>
            <a:lvl6pPr marL="2399843" indent="0">
              <a:buNone/>
              <a:defRPr sz="1680" b="1"/>
            </a:lvl6pPr>
            <a:lvl7pPr marL="2879811" indent="0">
              <a:buNone/>
              <a:defRPr sz="1680" b="1"/>
            </a:lvl7pPr>
            <a:lvl8pPr marL="3359780" indent="0">
              <a:buNone/>
              <a:defRPr sz="1680" b="1"/>
            </a:lvl8pPr>
            <a:lvl9pPr marL="3839748" indent="0">
              <a:buNone/>
              <a:defRPr sz="168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84947" y="2629749"/>
            <a:ext cx="4438105" cy="386796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62668-A8A0-49AD-A518-1CA928C5C248}" type="datetime1">
              <a:rPr lang="es-PE" smtClean="0"/>
              <a:t>9/06/2022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6A9A-603E-FE45-89A7-EBE3B6A11F0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80465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3231B-BC05-408C-9E71-0006C25B4718}" type="datetime1">
              <a:rPr lang="es-PE" smtClean="0"/>
              <a:t>9/06/2022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6A9A-603E-FE45-89A7-EBE3B6A11F0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90960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D08F9-BC2F-4694-A6B9-4CAD0D10FB79}" type="datetime1">
              <a:rPr lang="es-PE" smtClean="0"/>
              <a:t>9/06/2022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6A9A-603E-FE45-89A7-EBE3B6A11F0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61208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479954"/>
            <a:ext cx="3366978" cy="1679840"/>
          </a:xfrm>
        </p:spPr>
        <p:txBody>
          <a:bodyPr anchor="b"/>
          <a:lstStyle>
            <a:lvl1pPr>
              <a:defRPr sz="335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8105" y="1036570"/>
            <a:ext cx="5284946" cy="5116178"/>
          </a:xfrm>
        </p:spPr>
        <p:txBody>
          <a:bodyPr/>
          <a:lstStyle>
            <a:lvl1pPr>
              <a:defRPr sz="3359"/>
            </a:lvl1pPr>
            <a:lvl2pPr>
              <a:defRPr sz="2939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159794"/>
            <a:ext cx="3366978" cy="4001285"/>
          </a:xfrm>
        </p:spPr>
        <p:txBody>
          <a:bodyPr/>
          <a:lstStyle>
            <a:lvl1pPr marL="0" indent="0">
              <a:buNone/>
              <a:defRPr sz="1680"/>
            </a:lvl1pPr>
            <a:lvl2pPr marL="479969" indent="0">
              <a:buNone/>
              <a:defRPr sz="1470"/>
            </a:lvl2pPr>
            <a:lvl3pPr marL="959937" indent="0">
              <a:buNone/>
              <a:defRPr sz="1260"/>
            </a:lvl3pPr>
            <a:lvl4pPr marL="1439906" indent="0">
              <a:buNone/>
              <a:defRPr sz="1050"/>
            </a:lvl4pPr>
            <a:lvl5pPr marL="1919874" indent="0">
              <a:buNone/>
              <a:defRPr sz="1050"/>
            </a:lvl5pPr>
            <a:lvl6pPr marL="2399843" indent="0">
              <a:buNone/>
              <a:defRPr sz="1050"/>
            </a:lvl6pPr>
            <a:lvl7pPr marL="2879811" indent="0">
              <a:buNone/>
              <a:defRPr sz="1050"/>
            </a:lvl7pPr>
            <a:lvl8pPr marL="3359780" indent="0">
              <a:buNone/>
              <a:defRPr sz="1050"/>
            </a:lvl8pPr>
            <a:lvl9pPr marL="3839748" indent="0">
              <a:buNone/>
              <a:defRPr sz="10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B246-8496-4546-B1D5-E53742EFA281}" type="datetime1">
              <a:rPr lang="es-PE" smtClean="0"/>
              <a:t>9/06/2022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6A9A-603E-FE45-89A7-EBE3B6A11F0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44604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479954"/>
            <a:ext cx="3366978" cy="1679840"/>
          </a:xfrm>
        </p:spPr>
        <p:txBody>
          <a:bodyPr anchor="b"/>
          <a:lstStyle>
            <a:lvl1pPr>
              <a:defRPr sz="335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38105" y="1036570"/>
            <a:ext cx="5284946" cy="5116178"/>
          </a:xfrm>
        </p:spPr>
        <p:txBody>
          <a:bodyPr anchor="t"/>
          <a:lstStyle>
            <a:lvl1pPr marL="0" indent="0">
              <a:buNone/>
              <a:defRPr sz="3359"/>
            </a:lvl1pPr>
            <a:lvl2pPr marL="479969" indent="0">
              <a:buNone/>
              <a:defRPr sz="2939"/>
            </a:lvl2pPr>
            <a:lvl3pPr marL="959937" indent="0">
              <a:buNone/>
              <a:defRPr sz="2520"/>
            </a:lvl3pPr>
            <a:lvl4pPr marL="1439906" indent="0">
              <a:buNone/>
              <a:defRPr sz="2100"/>
            </a:lvl4pPr>
            <a:lvl5pPr marL="1919874" indent="0">
              <a:buNone/>
              <a:defRPr sz="2100"/>
            </a:lvl5pPr>
            <a:lvl6pPr marL="2399843" indent="0">
              <a:buNone/>
              <a:defRPr sz="2100"/>
            </a:lvl6pPr>
            <a:lvl7pPr marL="2879811" indent="0">
              <a:buNone/>
              <a:defRPr sz="2100"/>
            </a:lvl7pPr>
            <a:lvl8pPr marL="3359780" indent="0">
              <a:buNone/>
              <a:defRPr sz="2100"/>
            </a:lvl8pPr>
            <a:lvl9pPr marL="3839748" indent="0">
              <a:buNone/>
              <a:defRPr sz="21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159794"/>
            <a:ext cx="3366978" cy="4001285"/>
          </a:xfrm>
        </p:spPr>
        <p:txBody>
          <a:bodyPr/>
          <a:lstStyle>
            <a:lvl1pPr marL="0" indent="0">
              <a:buNone/>
              <a:defRPr sz="1680"/>
            </a:lvl1pPr>
            <a:lvl2pPr marL="479969" indent="0">
              <a:buNone/>
              <a:defRPr sz="1470"/>
            </a:lvl2pPr>
            <a:lvl3pPr marL="959937" indent="0">
              <a:buNone/>
              <a:defRPr sz="1260"/>
            </a:lvl3pPr>
            <a:lvl4pPr marL="1439906" indent="0">
              <a:buNone/>
              <a:defRPr sz="1050"/>
            </a:lvl4pPr>
            <a:lvl5pPr marL="1919874" indent="0">
              <a:buNone/>
              <a:defRPr sz="1050"/>
            </a:lvl5pPr>
            <a:lvl6pPr marL="2399843" indent="0">
              <a:buNone/>
              <a:defRPr sz="1050"/>
            </a:lvl6pPr>
            <a:lvl7pPr marL="2879811" indent="0">
              <a:buNone/>
              <a:defRPr sz="1050"/>
            </a:lvl7pPr>
            <a:lvl8pPr marL="3359780" indent="0">
              <a:buNone/>
              <a:defRPr sz="1050"/>
            </a:lvl8pPr>
            <a:lvl9pPr marL="3839748" indent="0">
              <a:buNone/>
              <a:defRPr sz="10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54314-251F-446D-A663-0C4EE8FFBD83}" type="datetime1">
              <a:rPr lang="es-PE" smtClean="0"/>
              <a:t>9/06/2022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6A9A-603E-FE45-89A7-EBE3B6A11F0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29564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709" y="383299"/>
            <a:ext cx="9003983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709" y="1916484"/>
            <a:ext cx="9003983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7709" y="6672698"/>
            <a:ext cx="2348865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888F6-78B0-4F1F-B04C-2BE58554B4E9}" type="datetime1">
              <a:rPr lang="es-PE" smtClean="0"/>
              <a:t>9/06/2022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8051" y="6672698"/>
            <a:ext cx="3523298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826" y="6672698"/>
            <a:ext cx="2348865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56A9A-603E-FE45-89A7-EBE3B6A11F0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48147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59937" rtl="0" eaLnBrk="1" latinLnBrk="0" hangingPunct="1">
        <a:lnSpc>
          <a:spcPct val="90000"/>
        </a:lnSpc>
        <a:spcBef>
          <a:spcPct val="0"/>
        </a:spcBef>
        <a:buNone/>
        <a:defRPr sz="461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9984" indent="-239984" algn="l" defTabSz="959937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39" kern="1200">
          <a:solidFill>
            <a:schemeClr val="tx1"/>
          </a:solidFill>
          <a:latin typeface="+mn-lt"/>
          <a:ea typeface="+mn-ea"/>
          <a:cs typeface="+mn-cs"/>
        </a:defRPr>
      </a:lvl1pPr>
      <a:lvl2pPr marL="719953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199921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79890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59859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39827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19796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599764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79733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79969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59937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39906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19874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399843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79811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59780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39748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em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chart" Target="../charts/chart1.xml"/><Relationship Id="rId4" Type="http://schemas.openxmlformats.org/officeDocument/2006/relationships/image" Target="../media/image7.emf"/><Relationship Id="rId9" Type="http://schemas.openxmlformats.org/officeDocument/2006/relationships/hyperlink" Target="https://www.datosabiertos.gob.pe/search/field_topic/covid-19-917?sort_by=changed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em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5" Type="http://schemas.openxmlformats.org/officeDocument/2006/relationships/chart" Target="../charts/chart2.xml"/><Relationship Id="rId4" Type="http://schemas.openxmlformats.org/officeDocument/2006/relationships/image" Target="../media/image7.emf"/><Relationship Id="rId9" Type="http://schemas.openxmlformats.org/officeDocument/2006/relationships/hyperlink" Target="https://www.datosabiertos.gob.pe/search/field_topic/covid-19-917?sort_by=change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.xml"/><Relationship Id="rId5" Type="http://schemas.openxmlformats.org/officeDocument/2006/relationships/image" Target="../media/image11.emf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1.emf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emf"/><Relationship Id="rId5" Type="http://schemas.openxmlformats.org/officeDocument/2006/relationships/image" Target="../media/image10.png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7" Type="http://schemas.openxmlformats.org/officeDocument/2006/relationships/image" Target="../media/image18.jpe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0A8F48D0-E198-A341-96D4-03201041D483}"/>
              </a:ext>
            </a:extLst>
          </p:cNvPr>
          <p:cNvSpPr txBox="1"/>
          <p:nvPr/>
        </p:nvSpPr>
        <p:spPr>
          <a:xfrm>
            <a:off x="273376" y="190166"/>
            <a:ext cx="33182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Radar Covid-19 • Número 99</a:t>
            </a: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00438EF4-73D8-3343-9304-A3B8BE2C001B}"/>
              </a:ext>
            </a:extLst>
          </p:cNvPr>
          <p:cNvGrpSpPr/>
          <p:nvPr/>
        </p:nvGrpSpPr>
        <p:grpSpPr>
          <a:xfrm>
            <a:off x="3020068" y="564506"/>
            <a:ext cx="4208913" cy="3409857"/>
            <a:chOff x="2944652" y="687056"/>
            <a:chExt cx="4208913" cy="3409857"/>
          </a:xfrm>
        </p:grpSpPr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EF069218-4E93-CB43-A173-44EBFD9AB695}"/>
                </a:ext>
              </a:extLst>
            </p:cNvPr>
            <p:cNvSpPr txBox="1"/>
            <p:nvPr/>
          </p:nvSpPr>
          <p:spPr>
            <a:xfrm>
              <a:off x="3491315" y="2810052"/>
              <a:ext cx="31696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ESPECIAL NIÑAS, NIÑOS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Y ADOLESCENTES</a:t>
              </a:r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0015E45B-338D-E848-95F4-36FC7AD85125}"/>
                </a:ext>
              </a:extLst>
            </p:cNvPr>
            <p:cNvSpPr txBox="1"/>
            <p:nvPr/>
          </p:nvSpPr>
          <p:spPr>
            <a:xfrm>
              <a:off x="2944652" y="687056"/>
              <a:ext cx="4208913" cy="1400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sz="85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lan-Black" panose="02000503040000020004" pitchFamily="2" charset="77"/>
                  <a:ea typeface="+mn-ea"/>
                  <a:cs typeface="Poppins" pitchFamily="2" charset="77"/>
                </a:rPr>
                <a:t>RADAR</a:t>
              </a:r>
            </a:p>
          </p:txBody>
        </p:sp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91D635DA-CF2B-1548-9751-DD3D19BE60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57227" y="2008372"/>
              <a:ext cx="3728370" cy="643234"/>
            </a:xfrm>
            <a:prstGeom prst="rect">
              <a:avLst/>
            </a:prstGeom>
          </p:spPr>
        </p:pic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4878B98F-CF21-6148-BECB-6BF28ED7829B}"/>
                </a:ext>
              </a:extLst>
            </p:cNvPr>
            <p:cNvSpPr/>
            <p:nvPr/>
          </p:nvSpPr>
          <p:spPr>
            <a:xfrm>
              <a:off x="3075430" y="3512138"/>
              <a:ext cx="397510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En coordinación con la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Defensoría del Pueblo del Perú</a:t>
              </a:r>
            </a:p>
          </p:txBody>
        </p:sp>
      </p:grpSp>
      <p:sp>
        <p:nvSpPr>
          <p:cNvPr id="2" name="CuadroTexto 1"/>
          <p:cNvSpPr txBox="1"/>
          <p:nvPr/>
        </p:nvSpPr>
        <p:spPr>
          <a:xfrm>
            <a:off x="0" y="6379511"/>
            <a:ext cx="10439400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6852B16-F24D-D945-A7C5-5E5F69814E6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5542" y="6537598"/>
            <a:ext cx="1668901" cy="335699"/>
          </a:xfrm>
          <a:prstGeom prst="rect">
            <a:avLst/>
          </a:prstGeom>
        </p:spPr>
      </p:pic>
      <p:pic>
        <p:nvPicPr>
          <p:cNvPr id="11" name="Imagen 10" descr="Texto&#10;&#10;Descripción generada automáticamente con confianza media">
            <a:extLst>
              <a:ext uri="{FF2B5EF4-FFF2-40B4-BE49-F238E27FC236}">
                <a16:creationId xmlns:a16="http://schemas.microsoft.com/office/drawing/2014/main" id="{8237CBC2-B62F-2C4A-BB87-F01D357FD04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528" y="6562620"/>
            <a:ext cx="4229922" cy="482211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2C96E500-226C-4141-9F99-8CEB21EB445E}"/>
              </a:ext>
            </a:extLst>
          </p:cNvPr>
          <p:cNvSpPr txBox="1"/>
          <p:nvPr/>
        </p:nvSpPr>
        <p:spPr>
          <a:xfrm>
            <a:off x="4948518" y="209020"/>
            <a:ext cx="5217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Del 29 de mayo al 04 de junio del 2022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EDAB5A11-9C6B-4D16-906C-BB203B4AB26B}"/>
              </a:ext>
            </a:extLst>
          </p:cNvPr>
          <p:cNvSpPr/>
          <p:nvPr/>
        </p:nvSpPr>
        <p:spPr>
          <a:xfrm>
            <a:off x="0" y="6305549"/>
            <a:ext cx="10439400" cy="8937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1B1BF566-AA42-4DC1-A05B-44E77E67917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529" y="6362662"/>
            <a:ext cx="1740358" cy="789139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76852B16-F24D-D945-A7C5-5E5F69814E6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7942" y="6689998"/>
            <a:ext cx="1668901" cy="33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937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A88AA88E-04D1-0D4F-8E1D-AA187971A40F}"/>
              </a:ext>
            </a:extLst>
          </p:cNvPr>
          <p:cNvSpPr/>
          <p:nvPr/>
        </p:nvSpPr>
        <p:spPr>
          <a:xfrm>
            <a:off x="0" y="1"/>
            <a:ext cx="10439400" cy="1360968"/>
          </a:xfrm>
          <a:prstGeom prst="rect">
            <a:avLst/>
          </a:prstGeom>
          <a:solidFill>
            <a:srgbClr val="9D1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875FB49E-1195-9046-B394-34F323192DB7}"/>
              </a:ext>
            </a:extLst>
          </p:cNvPr>
          <p:cNvSpPr/>
          <p:nvPr/>
        </p:nvSpPr>
        <p:spPr>
          <a:xfrm>
            <a:off x="0" y="1314760"/>
            <a:ext cx="10439400" cy="1619827"/>
          </a:xfrm>
          <a:prstGeom prst="rect">
            <a:avLst/>
          </a:prstGeom>
          <a:solidFill>
            <a:srgbClr val="1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90EB782-5916-424A-969C-376F59D71F21}"/>
              </a:ext>
            </a:extLst>
          </p:cNvPr>
          <p:cNvSpPr txBox="1"/>
          <p:nvPr/>
        </p:nvSpPr>
        <p:spPr>
          <a:xfrm>
            <a:off x="9800292" y="6702015"/>
            <a:ext cx="392621" cy="215444"/>
          </a:xfrm>
          <a:prstGeom prst="rect">
            <a:avLst/>
          </a:prstGeom>
          <a:solidFill>
            <a:srgbClr val="104894"/>
          </a:solidFill>
        </p:spPr>
        <p:txBody>
          <a:bodyPr wrap="square" rtlCol="0">
            <a:spAutoFit/>
          </a:bodyPr>
          <a:lstStyle/>
          <a:p>
            <a:pPr algn="r"/>
            <a:r>
              <a:rPr lang="es-PE" sz="8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2</a:t>
            </a:r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38A07A0E-26A1-2940-AD4C-BDA1A50CCF16}"/>
              </a:ext>
            </a:extLst>
          </p:cNvPr>
          <p:cNvCxnSpPr>
            <a:cxnSpLocks/>
          </p:cNvCxnSpPr>
          <p:nvPr/>
        </p:nvCxnSpPr>
        <p:spPr>
          <a:xfrm>
            <a:off x="2180027" y="6407968"/>
            <a:ext cx="728295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id="{1F83016F-AF78-E54B-AFB3-F85BDA57B3C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205" y="421705"/>
            <a:ext cx="2514600" cy="50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C80808A-B14A-A849-84E5-30A0C7202A1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633" y="324885"/>
            <a:ext cx="1706083" cy="691354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668C1819-2E34-B24A-812E-4A0518AB4AFE}"/>
              </a:ext>
            </a:extLst>
          </p:cNvPr>
          <p:cNvSpPr txBox="1"/>
          <p:nvPr/>
        </p:nvSpPr>
        <p:spPr>
          <a:xfrm>
            <a:off x="2858533" y="341788"/>
            <a:ext cx="3388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NIÑAS, NIÑOS</a:t>
            </a:r>
          </a:p>
          <a:p>
            <a:r>
              <a:rPr lang="es-PE" sz="20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Y ADOLESCENTES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085B2B0D-9017-2F42-A5D5-E8F793F37B59}"/>
              </a:ext>
            </a:extLst>
          </p:cNvPr>
          <p:cNvCxnSpPr/>
          <p:nvPr/>
        </p:nvCxnSpPr>
        <p:spPr>
          <a:xfrm flipV="1">
            <a:off x="2562445" y="318975"/>
            <a:ext cx="0" cy="69111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1BAD05F2-3665-7C44-A594-7C892088654C}"/>
              </a:ext>
            </a:extLst>
          </p:cNvPr>
          <p:cNvSpPr txBox="1"/>
          <p:nvPr/>
        </p:nvSpPr>
        <p:spPr>
          <a:xfrm>
            <a:off x="2973630" y="3103101"/>
            <a:ext cx="327356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50" b="1" dirty="0">
                <a:solidFill>
                  <a:srgbClr val="104894"/>
                </a:solidFill>
                <a:latin typeface="Poppins" pitchFamily="2" charset="77"/>
                <a:cs typeface="Poppins" pitchFamily="2" charset="77"/>
              </a:rPr>
              <a:t>04 de junio 2022</a:t>
            </a:r>
          </a:p>
          <a:p>
            <a:r>
              <a:rPr lang="es-PE" sz="1400" b="1" dirty="0">
                <a:solidFill>
                  <a:srgbClr val="104894"/>
                </a:solidFill>
                <a:latin typeface="Poppins" pitchFamily="2" charset="77"/>
                <a:cs typeface="Poppins" pitchFamily="2" charset="77"/>
              </a:rPr>
              <a:t>NIÑAS, NIÑOS Y ADOLESCENTES</a:t>
            </a:r>
          </a:p>
          <a:p>
            <a:r>
              <a:rPr lang="es-PE" sz="1600" b="1" dirty="0">
                <a:solidFill>
                  <a:srgbClr val="9D143C"/>
                </a:solidFill>
                <a:latin typeface="Poppins" pitchFamily="2" charset="77"/>
                <a:cs typeface="Poppins" pitchFamily="2" charset="77"/>
              </a:rPr>
              <a:t>TOTAL DE FALLECIDOS</a:t>
            </a:r>
            <a:r>
              <a:rPr lang="es-PE" sz="1600" b="1" dirty="0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  <a:latin typeface="Poppins" pitchFamily="2" charset="77"/>
                <a:cs typeface="Poppins" pitchFamily="2" charset="77"/>
              </a:rPr>
              <a:t>:   1,370</a:t>
            </a:r>
          </a:p>
        </p:txBody>
      </p:sp>
      <p:graphicFrame>
        <p:nvGraphicFramePr>
          <p:cNvPr id="26" name="Gráfico 25">
            <a:extLst>
              <a:ext uri="{FF2B5EF4-FFF2-40B4-BE49-F238E27FC236}">
                <a16:creationId xmlns:a16="http://schemas.microsoft.com/office/drawing/2014/main" id="{237881E9-8795-C04A-9670-15DF8B669E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9884866"/>
              </p:ext>
            </p:extLst>
          </p:nvPr>
        </p:nvGraphicFramePr>
        <p:xfrm>
          <a:off x="5486603" y="3555714"/>
          <a:ext cx="2852254" cy="2852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8" name="CuadroTexto 27">
            <a:extLst>
              <a:ext uri="{FF2B5EF4-FFF2-40B4-BE49-F238E27FC236}">
                <a16:creationId xmlns:a16="http://schemas.microsoft.com/office/drawing/2014/main" id="{C59A6EAC-8C08-1F42-AFBE-1D7057F10DBD}"/>
              </a:ext>
            </a:extLst>
          </p:cNvPr>
          <p:cNvSpPr txBox="1"/>
          <p:nvPr/>
        </p:nvSpPr>
        <p:spPr>
          <a:xfrm>
            <a:off x="3680924" y="4547395"/>
            <a:ext cx="2292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b="1" dirty="0">
                <a:solidFill>
                  <a:srgbClr val="104894"/>
                </a:solidFill>
                <a:highlight>
                  <a:srgbClr val="FFFF00"/>
                </a:highlight>
                <a:latin typeface="Poppins" pitchFamily="2" charset="77"/>
                <a:cs typeface="Poppins" pitchFamily="2" charset="77"/>
              </a:rPr>
              <a:t>De 0 a </a:t>
            </a:r>
            <a:r>
              <a:rPr lang="es-PE" sz="1400" b="1" dirty="0">
                <a:solidFill>
                  <a:srgbClr val="104894"/>
                </a:solidFill>
                <a:highlight>
                  <a:srgbClr val="FFFF00"/>
                </a:highlight>
                <a:latin typeface="Poppins" pitchFamily="2" charset="77"/>
              </a:rPr>
              <a:t>5 años:  651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A0C07B9F-97D9-6C40-8E0E-C932C958717F}"/>
              </a:ext>
            </a:extLst>
          </p:cNvPr>
          <p:cNvSpPr txBox="1"/>
          <p:nvPr/>
        </p:nvSpPr>
        <p:spPr>
          <a:xfrm>
            <a:off x="8010589" y="4169910"/>
            <a:ext cx="19718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b="1" dirty="0">
                <a:solidFill>
                  <a:srgbClr val="9D143C"/>
                </a:solidFill>
                <a:latin typeface="Poppins" pitchFamily="2" charset="77"/>
                <a:cs typeface="Poppins" pitchFamily="2" charset="77"/>
              </a:rPr>
              <a:t>De 12 a 17 </a:t>
            </a:r>
            <a:r>
              <a:rPr lang="es-PE" sz="1400" b="1" dirty="0">
                <a:solidFill>
                  <a:srgbClr val="9D143C"/>
                </a:solidFill>
                <a:latin typeface="Poppins" pitchFamily="2" charset="77"/>
              </a:rPr>
              <a:t>años: 394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10DD4BDC-E3BE-7041-87EC-2ED98A906C3B}"/>
              </a:ext>
            </a:extLst>
          </p:cNvPr>
          <p:cNvSpPr txBox="1"/>
          <p:nvPr/>
        </p:nvSpPr>
        <p:spPr>
          <a:xfrm>
            <a:off x="7884075" y="5642291"/>
            <a:ext cx="2186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b="1" dirty="0">
                <a:solidFill>
                  <a:srgbClr val="E9A95C"/>
                </a:solidFill>
                <a:latin typeface="Poppins" pitchFamily="2" charset="77"/>
                <a:cs typeface="Poppins" pitchFamily="2" charset="77"/>
              </a:rPr>
              <a:t>De 6 a 11 años: 325</a:t>
            </a:r>
            <a:endParaRPr lang="es-PE" sz="1400" b="1" dirty="0">
              <a:solidFill>
                <a:srgbClr val="E9A95C"/>
              </a:solidFill>
              <a:latin typeface="Poppins" pitchFamily="2" charset="77"/>
            </a:endParaRPr>
          </a:p>
        </p:txBody>
      </p:sp>
      <p:pic>
        <p:nvPicPr>
          <p:cNvPr id="25" name="Imagen 24" descr="Imagen que contiene dibujo, juguete, muñeca, lego&#10;&#10;Descripción generada automáticamente">
            <a:extLst>
              <a:ext uri="{FF2B5EF4-FFF2-40B4-BE49-F238E27FC236}">
                <a16:creationId xmlns:a16="http://schemas.microsoft.com/office/drawing/2014/main" id="{C4FED293-B61E-0945-98A0-3B461AD4FEE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20268"/>
            <a:ext cx="3273561" cy="5376863"/>
          </a:xfrm>
          <a:prstGeom prst="rect">
            <a:avLst/>
          </a:prstGeom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E064AE44-351B-FC43-9BDF-96CB41BCA6A9}"/>
              </a:ext>
            </a:extLst>
          </p:cNvPr>
          <p:cNvSpPr txBox="1"/>
          <p:nvPr/>
        </p:nvSpPr>
        <p:spPr>
          <a:xfrm>
            <a:off x="2562445" y="1453618"/>
            <a:ext cx="2996960" cy="1669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Actualización al 04 de junio 2022</a:t>
            </a:r>
          </a:p>
          <a:p>
            <a:endParaRPr lang="es-PE" sz="1600" b="1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s-PE" sz="16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Gráfico 1</a:t>
            </a:r>
          </a:p>
          <a:p>
            <a:r>
              <a:rPr lang="es-PE" sz="1600" b="1" u="sng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Acumulado de fallecidos</a:t>
            </a:r>
          </a:p>
          <a:p>
            <a:r>
              <a:rPr lang="es-PE" sz="105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(desde el inicio de la pandemia)</a:t>
            </a:r>
          </a:p>
          <a:p>
            <a:endParaRPr lang="es-PE" sz="1600" b="1" u="sng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4FCC753C-01EA-F548-9996-C3525E2164C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8117" y="1508582"/>
            <a:ext cx="4324350" cy="1148825"/>
          </a:xfrm>
          <a:prstGeom prst="rect">
            <a:avLst/>
          </a:prstGeom>
        </p:spPr>
      </p:pic>
      <p:graphicFrame>
        <p:nvGraphicFramePr>
          <p:cNvPr id="31" name="Tabla 5">
            <a:extLst>
              <a:ext uri="{FF2B5EF4-FFF2-40B4-BE49-F238E27FC236}">
                <a16:creationId xmlns:a16="http://schemas.microsoft.com/office/drawing/2014/main" id="{F08B41B2-CBCD-4545-ACDB-39C866524A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4692566"/>
              </p:ext>
            </p:extLst>
          </p:nvPr>
        </p:nvGraphicFramePr>
        <p:xfrm>
          <a:off x="5641841" y="1597669"/>
          <a:ext cx="4340624" cy="475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5477">
                  <a:extLst>
                    <a:ext uri="{9D8B030D-6E8A-4147-A177-3AD203B41FA5}">
                      <a16:colId xmlns:a16="http://schemas.microsoft.com/office/drawing/2014/main" val="1236016394"/>
                    </a:ext>
                  </a:extLst>
                </a:gridCol>
                <a:gridCol w="1075764">
                  <a:extLst>
                    <a:ext uri="{9D8B030D-6E8A-4147-A177-3AD203B41FA5}">
                      <a16:colId xmlns:a16="http://schemas.microsoft.com/office/drawing/2014/main" val="3423314031"/>
                    </a:ext>
                  </a:extLst>
                </a:gridCol>
                <a:gridCol w="1129553">
                  <a:extLst>
                    <a:ext uri="{9D8B030D-6E8A-4147-A177-3AD203B41FA5}">
                      <a16:colId xmlns:a16="http://schemas.microsoft.com/office/drawing/2014/main" val="66170925"/>
                    </a:ext>
                  </a:extLst>
                </a:gridCol>
                <a:gridCol w="999830">
                  <a:extLst>
                    <a:ext uri="{9D8B030D-6E8A-4147-A177-3AD203B41FA5}">
                      <a16:colId xmlns:a16="http://schemas.microsoft.com/office/drawing/2014/main" val="439685741"/>
                    </a:ext>
                  </a:extLst>
                </a:gridCol>
              </a:tblGrid>
              <a:tr h="475178">
                <a:tc>
                  <a:txBody>
                    <a:bodyPr/>
                    <a:lstStyle/>
                    <a:p>
                      <a:pPr marL="0" marR="0" lvl="0" indent="0" algn="ctr" defTabSz="959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900" b="1" dirty="0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TOTAL CONTAGIADOS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900" b="1" dirty="0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TOTAL FALLECIDOS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900" b="1" dirty="0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NNA</a:t>
                      </a:r>
                    </a:p>
                    <a:p>
                      <a:pPr algn="ctr"/>
                      <a:r>
                        <a:rPr lang="es-PE" sz="900" b="1" dirty="0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CONTAGIADOS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900" b="1" dirty="0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NNA</a:t>
                      </a:r>
                    </a:p>
                    <a:p>
                      <a:pPr algn="ctr"/>
                      <a:r>
                        <a:rPr lang="es-PE" sz="900" b="1" dirty="0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FALLECIDOS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7608287"/>
                  </a:ext>
                </a:extLst>
              </a:tr>
            </a:tbl>
          </a:graphicData>
        </a:graphic>
      </p:graphicFrame>
      <p:pic>
        <p:nvPicPr>
          <p:cNvPr id="23" name="Imagen 22">
            <a:extLst>
              <a:ext uri="{FF2B5EF4-FFF2-40B4-BE49-F238E27FC236}">
                <a16:creationId xmlns:a16="http://schemas.microsoft.com/office/drawing/2014/main" id="{5F2C4264-1C36-49EB-A5D6-CF147152502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1976"/>
          <a:stretch/>
        </p:blipFill>
        <p:spPr>
          <a:xfrm>
            <a:off x="0" y="0"/>
            <a:ext cx="10439400" cy="1350184"/>
          </a:xfrm>
          <a:prstGeom prst="rect">
            <a:avLst/>
          </a:prstGeom>
        </p:spPr>
      </p:pic>
      <p:graphicFrame>
        <p:nvGraphicFramePr>
          <p:cNvPr id="36" name="Tabla 5">
            <a:extLst>
              <a:ext uri="{FF2B5EF4-FFF2-40B4-BE49-F238E27FC236}">
                <a16:creationId xmlns:a16="http://schemas.microsoft.com/office/drawing/2014/main" id="{177DC6BC-996E-4A36-BD7A-18C63DAFFD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9742121"/>
              </p:ext>
            </p:extLst>
          </p:nvPr>
        </p:nvGraphicFramePr>
        <p:xfrm>
          <a:off x="5682539" y="2220460"/>
          <a:ext cx="4324348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8908">
                  <a:extLst>
                    <a:ext uri="{9D8B030D-6E8A-4147-A177-3AD203B41FA5}">
                      <a16:colId xmlns:a16="http://schemas.microsoft.com/office/drawing/2014/main" val="1236016394"/>
                    </a:ext>
                  </a:extLst>
                </a:gridCol>
                <a:gridCol w="1062318">
                  <a:extLst>
                    <a:ext uri="{9D8B030D-6E8A-4147-A177-3AD203B41FA5}">
                      <a16:colId xmlns:a16="http://schemas.microsoft.com/office/drawing/2014/main" val="3423314031"/>
                    </a:ext>
                  </a:extLst>
                </a:gridCol>
                <a:gridCol w="1102659">
                  <a:extLst>
                    <a:ext uri="{9D8B030D-6E8A-4147-A177-3AD203B41FA5}">
                      <a16:colId xmlns:a16="http://schemas.microsoft.com/office/drawing/2014/main" val="66170925"/>
                    </a:ext>
                  </a:extLst>
                </a:gridCol>
                <a:gridCol w="970463">
                  <a:extLst>
                    <a:ext uri="{9D8B030D-6E8A-4147-A177-3AD203B41FA5}">
                      <a16:colId xmlns:a16="http://schemas.microsoft.com/office/drawing/2014/main" val="439685741"/>
                    </a:ext>
                  </a:extLst>
                </a:gridCol>
              </a:tblGrid>
              <a:tr h="253799">
                <a:tc>
                  <a:txBody>
                    <a:bodyPr/>
                    <a:lstStyle/>
                    <a:p>
                      <a:pPr marL="0" marR="0" lvl="0" indent="0" algn="ctr" defTabSz="959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kern="1200" dirty="0">
                          <a:solidFill>
                            <a:schemeClr val="bg1"/>
                          </a:solidFill>
                          <a:latin typeface="Poppins" pitchFamily="2" charset="77"/>
                          <a:ea typeface="+mn-ea"/>
                          <a:cs typeface="+mn-cs"/>
                        </a:rPr>
                        <a:t>3,585,381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9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kern="1200" dirty="0">
                          <a:solidFill>
                            <a:schemeClr val="bg1"/>
                          </a:solidFill>
                          <a:latin typeface="Poppins" pitchFamily="2" charset="77"/>
                          <a:ea typeface="+mn-ea"/>
                          <a:cs typeface="+mn-cs"/>
                        </a:rPr>
                        <a:t>213,259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9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kern="1200" dirty="0">
                          <a:solidFill>
                            <a:schemeClr val="bg1"/>
                          </a:solidFill>
                          <a:latin typeface="Poppins" pitchFamily="2" charset="77"/>
                          <a:ea typeface="+mn-ea"/>
                          <a:cs typeface="+mn-cs"/>
                        </a:rPr>
                        <a:t>242,095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9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kern="1200" dirty="0">
                          <a:solidFill>
                            <a:schemeClr val="bg1"/>
                          </a:solidFill>
                          <a:latin typeface="Poppins" pitchFamily="2" charset="77"/>
                          <a:ea typeface="+mn-ea"/>
                          <a:cs typeface="+mn-cs"/>
                        </a:rPr>
                        <a:t>1,370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7608287"/>
                  </a:ext>
                </a:extLst>
              </a:tr>
            </a:tbl>
          </a:graphicData>
        </a:graphic>
      </p:graphicFrame>
      <p:sp>
        <p:nvSpPr>
          <p:cNvPr id="37" name="CuadroTexto 36">
            <a:extLst>
              <a:ext uri="{FF2B5EF4-FFF2-40B4-BE49-F238E27FC236}">
                <a16:creationId xmlns:a16="http://schemas.microsoft.com/office/drawing/2014/main" id="{188007CE-FB22-448A-8922-76B572E3ECB0}"/>
              </a:ext>
            </a:extLst>
          </p:cNvPr>
          <p:cNvSpPr txBox="1"/>
          <p:nvPr/>
        </p:nvSpPr>
        <p:spPr>
          <a:xfrm>
            <a:off x="2960606" y="6535971"/>
            <a:ext cx="666723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700" b="1" dirty="0">
                <a:latin typeface="Poppins" pitchFamily="2" charset="77"/>
              </a:rPr>
              <a:t>Nota: Incluye el 04 de junio 2022. Fuente: Ministerio de Salud. Plataforma Nacional Datos abiertos.  Recuperado el 05/06/2022 de </a:t>
            </a:r>
            <a:r>
              <a:rPr lang="es-PE" sz="700" b="1" dirty="0">
                <a:latin typeface="Poppins" pitchFamily="2" charset="77"/>
                <a:hlinkClick r:id="rId9"/>
              </a:rPr>
              <a:t>ttps://www.datosabiertos.gob.pe/search/field_topic/covid-19-917?sort_by=changed</a:t>
            </a:r>
            <a:r>
              <a:rPr lang="es-PE" sz="700" b="1" dirty="0">
                <a:latin typeface="Poppins" pitchFamily="2" charset="77"/>
              </a:rPr>
              <a:t> . Elaborado por Terre des Hommes Suisse/Incidencia/Ana Cecilia Aliaga M.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19AC87A4-2B54-4768-905C-C09F2E683FAA}"/>
              </a:ext>
            </a:extLst>
          </p:cNvPr>
          <p:cNvSpPr txBox="1"/>
          <p:nvPr/>
        </p:nvSpPr>
        <p:spPr>
          <a:xfrm>
            <a:off x="78601" y="6767819"/>
            <a:ext cx="32831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00" i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Radar COVID -19</a:t>
            </a:r>
          </a:p>
          <a:p>
            <a:r>
              <a:rPr lang="es-PE" sz="1000" i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Número 99 – Del 29 mayo al 04 junio 2022</a:t>
            </a:r>
          </a:p>
        </p:txBody>
      </p:sp>
    </p:spTree>
    <p:extLst>
      <p:ext uri="{BB962C8B-B14F-4D97-AF65-F5344CB8AC3E}">
        <p14:creationId xmlns:p14="http://schemas.microsoft.com/office/powerpoint/2010/main" val="1253160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A88AA88E-04D1-0D4F-8E1D-AA187971A40F}"/>
              </a:ext>
            </a:extLst>
          </p:cNvPr>
          <p:cNvSpPr/>
          <p:nvPr/>
        </p:nvSpPr>
        <p:spPr>
          <a:xfrm>
            <a:off x="0" y="1"/>
            <a:ext cx="10439400" cy="1360968"/>
          </a:xfrm>
          <a:prstGeom prst="rect">
            <a:avLst/>
          </a:prstGeom>
          <a:solidFill>
            <a:srgbClr val="9D1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875FB49E-1195-9046-B394-34F323192DB7}"/>
              </a:ext>
            </a:extLst>
          </p:cNvPr>
          <p:cNvSpPr/>
          <p:nvPr/>
        </p:nvSpPr>
        <p:spPr>
          <a:xfrm>
            <a:off x="0" y="1314760"/>
            <a:ext cx="10439400" cy="1619827"/>
          </a:xfrm>
          <a:prstGeom prst="rect">
            <a:avLst/>
          </a:prstGeom>
          <a:solidFill>
            <a:srgbClr val="1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90EB782-5916-424A-969C-376F59D71F21}"/>
              </a:ext>
            </a:extLst>
          </p:cNvPr>
          <p:cNvSpPr txBox="1"/>
          <p:nvPr/>
        </p:nvSpPr>
        <p:spPr>
          <a:xfrm>
            <a:off x="9860252" y="6702015"/>
            <a:ext cx="332661" cy="215444"/>
          </a:xfrm>
          <a:prstGeom prst="rect">
            <a:avLst/>
          </a:prstGeom>
          <a:solidFill>
            <a:srgbClr val="104894"/>
          </a:solidFill>
        </p:spPr>
        <p:txBody>
          <a:bodyPr wrap="square" rtlCol="0">
            <a:spAutoFit/>
          </a:bodyPr>
          <a:lstStyle/>
          <a:p>
            <a:pPr algn="r"/>
            <a:r>
              <a:rPr lang="es-PE" sz="8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3</a:t>
            </a:r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38A07A0E-26A1-2940-AD4C-BDA1A50CCF16}"/>
              </a:ext>
            </a:extLst>
          </p:cNvPr>
          <p:cNvCxnSpPr>
            <a:cxnSpLocks/>
          </p:cNvCxnSpPr>
          <p:nvPr/>
        </p:nvCxnSpPr>
        <p:spPr>
          <a:xfrm>
            <a:off x="2180027" y="6407968"/>
            <a:ext cx="728295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id="{1F83016F-AF78-E54B-AFB3-F85BDA57B3C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205" y="421705"/>
            <a:ext cx="2514600" cy="50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C80808A-B14A-A849-84E5-30A0C7202A1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633" y="324885"/>
            <a:ext cx="1706083" cy="691354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668C1819-2E34-B24A-812E-4A0518AB4AFE}"/>
              </a:ext>
            </a:extLst>
          </p:cNvPr>
          <p:cNvSpPr txBox="1"/>
          <p:nvPr/>
        </p:nvSpPr>
        <p:spPr>
          <a:xfrm>
            <a:off x="2858533" y="341788"/>
            <a:ext cx="3388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NIÑAS, NIÑOS</a:t>
            </a:r>
          </a:p>
          <a:p>
            <a:r>
              <a:rPr lang="es-PE" sz="20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Y ADOLESCENTES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085B2B0D-9017-2F42-A5D5-E8F793F37B59}"/>
              </a:ext>
            </a:extLst>
          </p:cNvPr>
          <p:cNvCxnSpPr/>
          <p:nvPr/>
        </p:nvCxnSpPr>
        <p:spPr>
          <a:xfrm flipV="1">
            <a:off x="2562445" y="318975"/>
            <a:ext cx="0" cy="69111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1BAD05F2-3665-7C44-A594-7C892088654C}"/>
              </a:ext>
            </a:extLst>
          </p:cNvPr>
          <p:cNvSpPr txBox="1"/>
          <p:nvPr/>
        </p:nvSpPr>
        <p:spPr>
          <a:xfrm>
            <a:off x="3071447" y="3176295"/>
            <a:ext cx="3475676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50" dirty="0">
                <a:solidFill>
                  <a:srgbClr val="104894"/>
                </a:solidFill>
                <a:latin typeface="Poppins" pitchFamily="2" charset="77"/>
                <a:cs typeface="Poppins" pitchFamily="2" charset="77"/>
              </a:rPr>
              <a:t>Número de niñas, niños y adolescentes</a:t>
            </a:r>
          </a:p>
          <a:p>
            <a:r>
              <a:rPr lang="es-PE" sz="1400" b="1" dirty="0">
                <a:solidFill>
                  <a:srgbClr val="104894"/>
                </a:solidFill>
                <a:latin typeface="Poppins" pitchFamily="2" charset="77"/>
                <a:cs typeface="Poppins" pitchFamily="2" charset="77"/>
              </a:rPr>
              <a:t>FALLECIDOS</a:t>
            </a:r>
          </a:p>
          <a:p>
            <a:r>
              <a:rPr lang="es-PE" sz="1400" b="1" dirty="0">
                <a:solidFill>
                  <a:srgbClr val="9D143C"/>
                </a:solidFill>
                <a:latin typeface="Poppins" pitchFamily="2" charset="77"/>
                <a:cs typeface="Poppins" pitchFamily="2" charset="77"/>
              </a:rPr>
              <a:t>ENTRE 29 mayo – 04 junio 20</a:t>
            </a:r>
            <a:r>
              <a:rPr lang="en-US" sz="1400" b="1" dirty="0">
                <a:solidFill>
                  <a:srgbClr val="9D143C"/>
                </a:solidFill>
                <a:latin typeface="Poppins" pitchFamily="2" charset="77"/>
                <a:cs typeface="Poppins" pitchFamily="2" charset="77"/>
              </a:rPr>
              <a:t>22</a:t>
            </a:r>
            <a:r>
              <a:rPr lang="es-PE" sz="1400" b="1" dirty="0">
                <a:solidFill>
                  <a:srgbClr val="9D143C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PE" sz="1400" b="1" dirty="0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  <a:latin typeface="Poppins" pitchFamily="2" charset="77"/>
                <a:cs typeface="Poppins" pitchFamily="2" charset="77"/>
              </a:rPr>
              <a:t>:       3</a:t>
            </a:r>
            <a:endParaRPr lang="es-PE" sz="1600" b="1" dirty="0">
              <a:solidFill>
                <a:schemeClr val="accent6">
                  <a:lumMod val="75000"/>
                </a:schemeClr>
              </a:solidFill>
              <a:highlight>
                <a:srgbClr val="FFFF00"/>
              </a:highlight>
              <a:latin typeface="Poppins" pitchFamily="2" charset="77"/>
              <a:cs typeface="Poppins" pitchFamily="2" charset="77"/>
            </a:endParaRPr>
          </a:p>
        </p:txBody>
      </p:sp>
      <p:graphicFrame>
        <p:nvGraphicFramePr>
          <p:cNvPr id="30" name="Gráfico 29">
            <a:extLst>
              <a:ext uri="{FF2B5EF4-FFF2-40B4-BE49-F238E27FC236}">
                <a16:creationId xmlns:a16="http://schemas.microsoft.com/office/drawing/2014/main" id="{954EB3E4-8E20-AF4D-8881-55791AD5C5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2579119"/>
              </p:ext>
            </p:extLst>
          </p:nvPr>
        </p:nvGraphicFramePr>
        <p:xfrm>
          <a:off x="5453588" y="3743968"/>
          <a:ext cx="3101132" cy="28964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5" name="Imagen 24">
            <a:extLst>
              <a:ext uri="{FF2B5EF4-FFF2-40B4-BE49-F238E27FC236}">
                <a16:creationId xmlns:a16="http://schemas.microsoft.com/office/drawing/2014/main" id="{426C014C-F93C-FA4F-89E8-0878F4C6210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8077" y="1512754"/>
            <a:ext cx="4324350" cy="1148825"/>
          </a:xfrm>
          <a:prstGeom prst="rect">
            <a:avLst/>
          </a:prstGeom>
        </p:spPr>
      </p:pic>
      <p:graphicFrame>
        <p:nvGraphicFramePr>
          <p:cNvPr id="26" name="Tabla 5">
            <a:extLst>
              <a:ext uri="{FF2B5EF4-FFF2-40B4-BE49-F238E27FC236}">
                <a16:creationId xmlns:a16="http://schemas.microsoft.com/office/drawing/2014/main" id="{1ECFD583-A1AB-FA45-A88E-3DC178295C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8186320"/>
              </p:ext>
            </p:extLst>
          </p:nvPr>
        </p:nvGraphicFramePr>
        <p:xfrm>
          <a:off x="5756252" y="1490279"/>
          <a:ext cx="4248000" cy="6545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2000">
                  <a:extLst>
                    <a:ext uri="{9D8B030D-6E8A-4147-A177-3AD203B41FA5}">
                      <a16:colId xmlns:a16="http://schemas.microsoft.com/office/drawing/2014/main" val="1236016394"/>
                    </a:ext>
                  </a:extLst>
                </a:gridCol>
                <a:gridCol w="1062000">
                  <a:extLst>
                    <a:ext uri="{9D8B030D-6E8A-4147-A177-3AD203B41FA5}">
                      <a16:colId xmlns:a16="http://schemas.microsoft.com/office/drawing/2014/main" val="3423314031"/>
                    </a:ext>
                  </a:extLst>
                </a:gridCol>
                <a:gridCol w="1062000">
                  <a:extLst>
                    <a:ext uri="{9D8B030D-6E8A-4147-A177-3AD203B41FA5}">
                      <a16:colId xmlns:a16="http://schemas.microsoft.com/office/drawing/2014/main" val="66170925"/>
                    </a:ext>
                  </a:extLst>
                </a:gridCol>
                <a:gridCol w="1062000">
                  <a:extLst>
                    <a:ext uri="{9D8B030D-6E8A-4147-A177-3AD203B41FA5}">
                      <a16:colId xmlns:a16="http://schemas.microsoft.com/office/drawing/2014/main" val="439685741"/>
                    </a:ext>
                  </a:extLst>
                </a:gridCol>
              </a:tblGrid>
              <a:tr h="654589">
                <a:tc>
                  <a:txBody>
                    <a:bodyPr/>
                    <a:lstStyle/>
                    <a:p>
                      <a:pPr marL="0" marR="0" lvl="0" indent="0" algn="ctr" defTabSz="959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900" b="1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NUEVOS CONTAGIADOS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900" b="1" dirty="0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NUEVOS</a:t>
                      </a:r>
                    </a:p>
                    <a:p>
                      <a:pPr algn="ctr"/>
                      <a:r>
                        <a:rPr lang="es-PE" sz="900" b="1" dirty="0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FALLECIDOS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900" b="1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NUEVOS NNA</a:t>
                      </a:r>
                    </a:p>
                    <a:p>
                      <a:pPr algn="ctr"/>
                      <a:r>
                        <a:rPr lang="es-PE" sz="900" b="1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CONTAGIADOS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900" b="1" dirty="0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NUEVOS NNA</a:t>
                      </a:r>
                    </a:p>
                    <a:p>
                      <a:pPr algn="ctr"/>
                      <a:r>
                        <a:rPr lang="es-PE" sz="900" b="1" dirty="0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FALLECIDOS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7608287"/>
                  </a:ext>
                </a:extLst>
              </a:tr>
            </a:tbl>
          </a:graphicData>
        </a:graphic>
      </p:graphicFrame>
      <p:pic>
        <p:nvPicPr>
          <p:cNvPr id="29" name="Imagen 28" descr="Imagen que contiene dibujo, juguete, muñeca, lego&#10;&#10;Descripción generada automáticamente">
            <a:extLst>
              <a:ext uri="{FF2B5EF4-FFF2-40B4-BE49-F238E27FC236}">
                <a16:creationId xmlns:a16="http://schemas.microsoft.com/office/drawing/2014/main" id="{2ED4033D-7883-1F47-8290-0D7E8D5989B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46" y="1358026"/>
            <a:ext cx="3273561" cy="5376863"/>
          </a:xfrm>
          <a:prstGeom prst="rect">
            <a:avLst/>
          </a:prstGeom>
        </p:spPr>
      </p:pic>
      <p:sp>
        <p:nvSpPr>
          <p:cNvPr id="31" name="CuadroTexto 30">
            <a:extLst>
              <a:ext uri="{FF2B5EF4-FFF2-40B4-BE49-F238E27FC236}">
                <a16:creationId xmlns:a16="http://schemas.microsoft.com/office/drawing/2014/main" id="{CC0BE5AB-F589-4BFE-AA9C-F4030C4E5DC0}"/>
              </a:ext>
            </a:extLst>
          </p:cNvPr>
          <p:cNvSpPr txBox="1"/>
          <p:nvPr/>
        </p:nvSpPr>
        <p:spPr>
          <a:xfrm>
            <a:off x="4209482" y="5054560"/>
            <a:ext cx="16907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b="1" dirty="0">
                <a:solidFill>
                  <a:srgbClr val="104894"/>
                </a:solidFill>
                <a:latin typeface="Poppins" pitchFamily="2" charset="77"/>
                <a:cs typeface="Poppins" pitchFamily="2" charset="77"/>
              </a:rPr>
              <a:t>De 0 a </a:t>
            </a:r>
            <a:r>
              <a:rPr lang="es-PE" sz="1400" b="1" dirty="0">
                <a:solidFill>
                  <a:srgbClr val="104894"/>
                </a:solidFill>
                <a:latin typeface="Poppins" pitchFamily="2" charset="77"/>
              </a:rPr>
              <a:t>5 años: 2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7AF15B7E-FB31-40B8-9296-6882E83F2439}"/>
              </a:ext>
            </a:extLst>
          </p:cNvPr>
          <p:cNvSpPr txBox="1"/>
          <p:nvPr/>
        </p:nvSpPr>
        <p:spPr>
          <a:xfrm>
            <a:off x="7805060" y="4157183"/>
            <a:ext cx="2055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b="1" dirty="0">
                <a:solidFill>
                  <a:srgbClr val="9D143C"/>
                </a:solidFill>
                <a:latin typeface="Poppins" pitchFamily="2" charset="77"/>
                <a:cs typeface="Poppins" pitchFamily="2" charset="77"/>
              </a:rPr>
              <a:t>De 12 a 17 </a:t>
            </a:r>
            <a:r>
              <a:rPr lang="es-PE" sz="1400" b="1" dirty="0">
                <a:solidFill>
                  <a:srgbClr val="9D143C"/>
                </a:solidFill>
                <a:latin typeface="Poppins" pitchFamily="2" charset="77"/>
              </a:rPr>
              <a:t>años: 1</a:t>
            </a:r>
          </a:p>
          <a:p>
            <a:endParaRPr lang="es-PE" sz="1400" b="1" dirty="0">
              <a:solidFill>
                <a:srgbClr val="9D143C"/>
              </a:solidFill>
              <a:latin typeface="Poppins" pitchFamily="2" charset="77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963BC5F3-4F7C-4C1E-8C72-D04E2C6C1EF1}"/>
              </a:ext>
            </a:extLst>
          </p:cNvPr>
          <p:cNvSpPr txBox="1"/>
          <p:nvPr/>
        </p:nvSpPr>
        <p:spPr>
          <a:xfrm>
            <a:off x="8169482" y="5222454"/>
            <a:ext cx="1690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b="1" dirty="0">
                <a:solidFill>
                  <a:srgbClr val="E9A95C"/>
                </a:solidFill>
                <a:latin typeface="Poppins" pitchFamily="2" charset="77"/>
                <a:cs typeface="Poppins" pitchFamily="2" charset="77"/>
              </a:rPr>
              <a:t>De 6 a 11 años: 0</a:t>
            </a:r>
          </a:p>
          <a:p>
            <a:endParaRPr lang="es-PE" sz="1400" b="1" dirty="0">
              <a:solidFill>
                <a:srgbClr val="E9A95C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5F2C4264-1C36-49EB-A5D6-CF147152502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1976"/>
          <a:stretch/>
        </p:blipFill>
        <p:spPr>
          <a:xfrm>
            <a:off x="0" y="0"/>
            <a:ext cx="10439400" cy="1350184"/>
          </a:xfrm>
          <a:prstGeom prst="rect">
            <a:avLst/>
          </a:prstGeom>
        </p:spPr>
      </p:pic>
      <p:sp>
        <p:nvSpPr>
          <p:cNvPr id="34" name="CuadroTexto 33">
            <a:extLst>
              <a:ext uri="{FF2B5EF4-FFF2-40B4-BE49-F238E27FC236}">
                <a16:creationId xmlns:a16="http://schemas.microsoft.com/office/drawing/2014/main" id="{A387A3BB-FCD8-4F2A-8F06-ED0C76ED4726}"/>
              </a:ext>
            </a:extLst>
          </p:cNvPr>
          <p:cNvSpPr txBox="1"/>
          <p:nvPr/>
        </p:nvSpPr>
        <p:spPr>
          <a:xfrm>
            <a:off x="2653748" y="1412396"/>
            <a:ext cx="29203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5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Casos de contagios  registrados entre el 29 mayo – 04 junio</a:t>
            </a:r>
            <a:r>
              <a:rPr lang="en-US" sz="15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2022</a:t>
            </a:r>
            <a:endParaRPr lang="es-PE" sz="1500" b="1" u="sng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endParaRPr lang="es-PE" sz="1500" b="1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s-PE" sz="15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Gráfico 2</a:t>
            </a:r>
          </a:p>
          <a:p>
            <a:endParaRPr lang="es-PE" sz="1500" b="1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graphicFrame>
        <p:nvGraphicFramePr>
          <p:cNvPr id="36" name="Tabla 35">
            <a:extLst>
              <a:ext uri="{FF2B5EF4-FFF2-40B4-BE49-F238E27FC236}">
                <a16:creationId xmlns:a16="http://schemas.microsoft.com/office/drawing/2014/main" id="{5D1C3BCC-F803-494E-B35B-1170B1E465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8287978"/>
              </p:ext>
            </p:extLst>
          </p:nvPr>
        </p:nvGraphicFramePr>
        <p:xfrm>
          <a:off x="5900252" y="2174902"/>
          <a:ext cx="3960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000">
                  <a:extLst>
                    <a:ext uri="{9D8B030D-6E8A-4147-A177-3AD203B41FA5}">
                      <a16:colId xmlns:a16="http://schemas.microsoft.com/office/drawing/2014/main" val="1236016394"/>
                    </a:ext>
                  </a:extLst>
                </a:gridCol>
                <a:gridCol w="990000">
                  <a:extLst>
                    <a:ext uri="{9D8B030D-6E8A-4147-A177-3AD203B41FA5}">
                      <a16:colId xmlns:a16="http://schemas.microsoft.com/office/drawing/2014/main" val="3423314031"/>
                    </a:ext>
                  </a:extLst>
                </a:gridCol>
                <a:gridCol w="990000">
                  <a:extLst>
                    <a:ext uri="{9D8B030D-6E8A-4147-A177-3AD203B41FA5}">
                      <a16:colId xmlns:a16="http://schemas.microsoft.com/office/drawing/2014/main" val="66170925"/>
                    </a:ext>
                  </a:extLst>
                </a:gridCol>
                <a:gridCol w="990000">
                  <a:extLst>
                    <a:ext uri="{9D8B030D-6E8A-4147-A177-3AD203B41FA5}">
                      <a16:colId xmlns:a16="http://schemas.microsoft.com/office/drawing/2014/main" val="4396857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59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kern="1200" dirty="0">
                          <a:solidFill>
                            <a:schemeClr val="bg1"/>
                          </a:solidFill>
                          <a:latin typeface="Poppins" pitchFamily="2" charset="77"/>
                          <a:ea typeface="+mn-ea"/>
                          <a:cs typeface="+mn-cs"/>
                        </a:rPr>
                        <a:t>5,330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9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kern="1200" dirty="0">
                          <a:solidFill>
                            <a:schemeClr val="bg1"/>
                          </a:solidFill>
                          <a:latin typeface="Poppins" pitchFamily="2" charset="77"/>
                          <a:ea typeface="+mn-ea"/>
                          <a:cs typeface="+mn-cs"/>
                        </a:rPr>
                        <a:t>86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9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kern="1200" dirty="0">
                          <a:solidFill>
                            <a:schemeClr val="bg1"/>
                          </a:solidFill>
                          <a:latin typeface="Poppins" pitchFamily="2" charset="77"/>
                          <a:ea typeface="+mn-ea"/>
                          <a:cs typeface="+mn-cs"/>
                        </a:rPr>
                        <a:t>457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9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kern="1200" dirty="0">
                          <a:solidFill>
                            <a:schemeClr val="bg1"/>
                          </a:solidFill>
                          <a:latin typeface="Poppins" pitchFamily="2" charset="77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7608287"/>
                  </a:ext>
                </a:extLst>
              </a:tr>
            </a:tbl>
          </a:graphicData>
        </a:graphic>
      </p:graphicFrame>
      <p:sp>
        <p:nvSpPr>
          <p:cNvPr id="24" name="CuadroTexto 23">
            <a:extLst>
              <a:ext uri="{FF2B5EF4-FFF2-40B4-BE49-F238E27FC236}">
                <a16:creationId xmlns:a16="http://schemas.microsoft.com/office/drawing/2014/main" id="{D9B6D1A2-BFBB-4FFD-9BDE-51095778E092}"/>
              </a:ext>
            </a:extLst>
          </p:cNvPr>
          <p:cNvSpPr txBox="1"/>
          <p:nvPr/>
        </p:nvSpPr>
        <p:spPr>
          <a:xfrm>
            <a:off x="78601" y="6767819"/>
            <a:ext cx="32831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00" i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Radar COVID -19</a:t>
            </a:r>
          </a:p>
          <a:p>
            <a:r>
              <a:rPr lang="es-PE" sz="1000" i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Número 99 – Del 29 mayo al 04 junio 2022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08980B06-C11E-4E5B-B9F5-73939C118B41}"/>
              </a:ext>
            </a:extLst>
          </p:cNvPr>
          <p:cNvSpPr txBox="1"/>
          <p:nvPr/>
        </p:nvSpPr>
        <p:spPr>
          <a:xfrm>
            <a:off x="2960606" y="6535971"/>
            <a:ext cx="666723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700" b="1" dirty="0">
                <a:latin typeface="Poppins" pitchFamily="2" charset="77"/>
              </a:rPr>
              <a:t>Nota: Incluye el 04 de junio 2022. Fuente: Ministerio de Salud. Plataforma Nacional Datos abiertos.  Recuperado el 05/06/2022 de </a:t>
            </a:r>
            <a:r>
              <a:rPr lang="es-PE" sz="700" b="1" dirty="0">
                <a:latin typeface="Poppins" pitchFamily="2" charset="77"/>
                <a:hlinkClick r:id="rId9"/>
              </a:rPr>
              <a:t>ttps://www.datosabiertos.gob.pe/search/field_topic/covid-19-917?sort_by=changed</a:t>
            </a:r>
            <a:r>
              <a:rPr lang="es-PE" sz="700" b="1" dirty="0">
                <a:latin typeface="Poppins" pitchFamily="2" charset="77"/>
              </a:rPr>
              <a:t> . Elaborado por Terre des Hommes Suisse/Incidencia/Ana Cecilia Aliaga M.</a:t>
            </a:r>
          </a:p>
        </p:txBody>
      </p:sp>
    </p:spTree>
    <p:extLst>
      <p:ext uri="{BB962C8B-B14F-4D97-AF65-F5344CB8AC3E}">
        <p14:creationId xmlns:p14="http://schemas.microsoft.com/office/powerpoint/2010/main" val="1491460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26DD39A-F64B-5942-BB02-C5915C27B953}"/>
              </a:ext>
            </a:extLst>
          </p:cNvPr>
          <p:cNvSpPr/>
          <p:nvPr/>
        </p:nvSpPr>
        <p:spPr>
          <a:xfrm>
            <a:off x="0" y="1"/>
            <a:ext cx="10439400" cy="1360968"/>
          </a:xfrm>
          <a:prstGeom prst="rect">
            <a:avLst/>
          </a:prstGeom>
          <a:solidFill>
            <a:srgbClr val="9D1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10F64BC-A2A5-A74B-93B9-8F4C16ED86D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205" y="421705"/>
            <a:ext cx="2514600" cy="50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BA751F8-5336-5745-835A-79589BC603B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633" y="324885"/>
            <a:ext cx="1706083" cy="691354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72E35295-4013-314C-A52A-47BE1300016F}"/>
              </a:ext>
            </a:extLst>
          </p:cNvPr>
          <p:cNvCxnSpPr/>
          <p:nvPr/>
        </p:nvCxnSpPr>
        <p:spPr>
          <a:xfrm flipV="1">
            <a:off x="2562445" y="318975"/>
            <a:ext cx="0" cy="69111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ángulo 8">
            <a:extLst>
              <a:ext uri="{FF2B5EF4-FFF2-40B4-BE49-F238E27FC236}">
                <a16:creationId xmlns:a16="http://schemas.microsoft.com/office/drawing/2014/main" id="{68F7A7F1-58EA-3B4F-AE77-F3DDC27AA58E}"/>
              </a:ext>
            </a:extLst>
          </p:cNvPr>
          <p:cNvSpPr/>
          <p:nvPr/>
        </p:nvSpPr>
        <p:spPr>
          <a:xfrm>
            <a:off x="-36512" y="1360969"/>
            <a:ext cx="10439400" cy="5884553"/>
          </a:xfrm>
          <a:prstGeom prst="rect">
            <a:avLst/>
          </a:prstGeom>
          <a:solidFill>
            <a:srgbClr val="1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rgbClr val="104894"/>
              </a:solidFill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6CC6D565-02D2-6241-8726-1A480093A06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600" y="1446164"/>
            <a:ext cx="9734550" cy="5149343"/>
          </a:xfrm>
          <a:prstGeom prst="rect">
            <a:avLst/>
          </a:prstGeom>
        </p:spPr>
      </p:pic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087E65C6-CD75-8041-9662-7E386DA8D7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5195830"/>
              </p:ext>
            </p:extLst>
          </p:nvPr>
        </p:nvGraphicFramePr>
        <p:xfrm>
          <a:off x="509797" y="1431795"/>
          <a:ext cx="9561008" cy="4584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" name="CuadroTexto 15">
            <a:extLst>
              <a:ext uri="{FF2B5EF4-FFF2-40B4-BE49-F238E27FC236}">
                <a16:creationId xmlns:a16="http://schemas.microsoft.com/office/drawing/2014/main" id="{BA1E8E17-150A-F34D-94E2-03BC6CAB0B28}"/>
              </a:ext>
            </a:extLst>
          </p:cNvPr>
          <p:cNvSpPr txBox="1"/>
          <p:nvPr/>
        </p:nvSpPr>
        <p:spPr>
          <a:xfrm>
            <a:off x="2763530" y="336510"/>
            <a:ext cx="52193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EVOLUCIÓN DE NUEVOS FALLECIDOS</a:t>
            </a:r>
          </a:p>
          <a:p>
            <a:r>
              <a:rPr lang="es-PE" sz="2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DE 0 A 17 AÑOS</a:t>
            </a:r>
          </a:p>
          <a:p>
            <a:r>
              <a:rPr lang="es-PE" sz="2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Gráfico 8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73B84E20-B852-A943-8DC7-89FF4B2BA16A}"/>
              </a:ext>
            </a:extLst>
          </p:cNvPr>
          <p:cNvSpPr txBox="1"/>
          <p:nvPr/>
        </p:nvSpPr>
        <p:spPr>
          <a:xfrm>
            <a:off x="9867900" y="6702015"/>
            <a:ext cx="32501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800" b="1" dirty="0">
                <a:solidFill>
                  <a:schemeClr val="accent1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4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5F2C4264-1C36-49EB-A5D6-CF147152502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1976"/>
          <a:stretch/>
        </p:blipFill>
        <p:spPr>
          <a:xfrm>
            <a:off x="0" y="0"/>
            <a:ext cx="10439400" cy="1350184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574FCC3A-69C6-49FC-A216-9F49D8ABBD4E}"/>
              </a:ext>
            </a:extLst>
          </p:cNvPr>
          <p:cNvSpPr txBox="1"/>
          <p:nvPr/>
        </p:nvSpPr>
        <p:spPr>
          <a:xfrm>
            <a:off x="509798" y="6068410"/>
            <a:ext cx="4403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900" b="1" dirty="0">
                <a:solidFill>
                  <a:schemeClr val="accent2">
                    <a:lumMod val="75000"/>
                  </a:schemeClr>
                </a:solidFill>
              </a:rPr>
              <a:t>Las cifras resaltadas en amarillo  representan un periodo superior a 07 días</a:t>
            </a:r>
          </a:p>
          <a:p>
            <a:r>
              <a:rPr lang="es-419" sz="900" b="1" dirty="0"/>
              <a:t>Las cifras en color negro = periodo del boletín Radar Covid-19 semanal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B5D4711-8F56-4B40-A56E-5C1EB2AE8A6E}"/>
              </a:ext>
            </a:extLst>
          </p:cNvPr>
          <p:cNvSpPr txBox="1"/>
          <p:nvPr/>
        </p:nvSpPr>
        <p:spPr>
          <a:xfrm>
            <a:off x="78601" y="6767819"/>
            <a:ext cx="32831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00" i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Radar COVID -19</a:t>
            </a:r>
          </a:p>
          <a:p>
            <a:r>
              <a:rPr lang="es-PE" sz="1000" i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Número 99 – Del 29 mayo al 04 junio 2022</a:t>
            </a:r>
          </a:p>
        </p:txBody>
      </p:sp>
    </p:spTree>
    <p:extLst>
      <p:ext uri="{BB962C8B-B14F-4D97-AF65-F5344CB8AC3E}">
        <p14:creationId xmlns:p14="http://schemas.microsoft.com/office/powerpoint/2010/main" val="1514078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26DD39A-F64B-5942-BB02-C5915C27B953}"/>
              </a:ext>
            </a:extLst>
          </p:cNvPr>
          <p:cNvSpPr/>
          <p:nvPr/>
        </p:nvSpPr>
        <p:spPr>
          <a:xfrm>
            <a:off x="0" y="1"/>
            <a:ext cx="10439400" cy="1360968"/>
          </a:xfrm>
          <a:prstGeom prst="rect">
            <a:avLst/>
          </a:prstGeom>
          <a:solidFill>
            <a:srgbClr val="9D1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10F64BC-A2A5-A74B-93B9-8F4C16ED86D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205" y="421705"/>
            <a:ext cx="2514600" cy="50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BA751F8-5336-5745-835A-79589BC603B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633" y="324885"/>
            <a:ext cx="1706083" cy="691354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72E35295-4013-314C-A52A-47BE1300016F}"/>
              </a:ext>
            </a:extLst>
          </p:cNvPr>
          <p:cNvCxnSpPr/>
          <p:nvPr/>
        </p:nvCxnSpPr>
        <p:spPr>
          <a:xfrm flipV="1">
            <a:off x="2562445" y="318975"/>
            <a:ext cx="0" cy="69111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ángulo 8">
            <a:extLst>
              <a:ext uri="{FF2B5EF4-FFF2-40B4-BE49-F238E27FC236}">
                <a16:creationId xmlns:a16="http://schemas.microsoft.com/office/drawing/2014/main" id="{68F7A7F1-58EA-3B4F-AE77-F3DDC27AA58E}"/>
              </a:ext>
            </a:extLst>
          </p:cNvPr>
          <p:cNvSpPr/>
          <p:nvPr/>
        </p:nvSpPr>
        <p:spPr>
          <a:xfrm>
            <a:off x="38262" y="1360969"/>
            <a:ext cx="10375557" cy="5884553"/>
          </a:xfrm>
          <a:prstGeom prst="rect">
            <a:avLst/>
          </a:prstGeom>
          <a:solidFill>
            <a:srgbClr val="1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rgbClr val="104894"/>
              </a:solidFill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6CC6D565-02D2-6241-8726-1A480093A06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626" y="1446164"/>
            <a:ext cx="10178147" cy="5149343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BA1E8E17-150A-F34D-94E2-03BC6CAB0B28}"/>
              </a:ext>
            </a:extLst>
          </p:cNvPr>
          <p:cNvSpPr txBox="1"/>
          <p:nvPr/>
        </p:nvSpPr>
        <p:spPr>
          <a:xfrm>
            <a:off x="2763530" y="336510"/>
            <a:ext cx="52193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EVOLUCIÓN DE NUEVOS FALLECIDOS</a:t>
            </a:r>
          </a:p>
          <a:p>
            <a:r>
              <a:rPr lang="es-PE" sz="2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DE 0 A 17 AÑOS</a:t>
            </a:r>
          </a:p>
          <a:p>
            <a:r>
              <a:rPr lang="es-PE" sz="2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Gráfico 8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73B84E20-B852-A943-8DC7-89FF4B2BA16A}"/>
              </a:ext>
            </a:extLst>
          </p:cNvPr>
          <p:cNvSpPr txBox="1"/>
          <p:nvPr/>
        </p:nvSpPr>
        <p:spPr>
          <a:xfrm>
            <a:off x="9867900" y="6702015"/>
            <a:ext cx="32501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800" b="1" dirty="0">
                <a:solidFill>
                  <a:schemeClr val="accent1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5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5F2C4264-1C36-49EB-A5D6-CF147152502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1976"/>
          <a:stretch/>
        </p:blipFill>
        <p:spPr>
          <a:xfrm>
            <a:off x="0" y="0"/>
            <a:ext cx="10439400" cy="135018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0E0C9A9-D00C-444A-96F4-210D41A000F2}"/>
              </a:ext>
            </a:extLst>
          </p:cNvPr>
          <p:cNvSpPr txBox="1"/>
          <p:nvPr/>
        </p:nvSpPr>
        <p:spPr>
          <a:xfrm>
            <a:off x="222990" y="6161649"/>
            <a:ext cx="69304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000" dirty="0"/>
              <a:t>Nota: El Minsa hace correcciones diarias de semanas anteriores, en especial de los casos de menores de 0-5 años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A16A90A-3DC4-425E-9462-4D998351E1C4}"/>
              </a:ext>
            </a:extLst>
          </p:cNvPr>
          <p:cNvSpPr txBox="1"/>
          <p:nvPr/>
        </p:nvSpPr>
        <p:spPr>
          <a:xfrm>
            <a:off x="78601" y="6767819"/>
            <a:ext cx="32831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00" i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Radar COVID -19</a:t>
            </a:r>
          </a:p>
          <a:p>
            <a:r>
              <a:rPr lang="es-PE" sz="1000" i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Número 99 – Del 29 mayo al 04 junio 2022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94CDCC8-3567-4721-B748-4793DA440A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2990" y="1735477"/>
            <a:ext cx="10085783" cy="372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977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26DD39A-F64B-5942-BB02-C5915C27B953}"/>
              </a:ext>
            </a:extLst>
          </p:cNvPr>
          <p:cNvSpPr/>
          <p:nvPr/>
        </p:nvSpPr>
        <p:spPr>
          <a:xfrm>
            <a:off x="0" y="1"/>
            <a:ext cx="10439400" cy="1360968"/>
          </a:xfrm>
          <a:prstGeom prst="rect">
            <a:avLst/>
          </a:prstGeom>
          <a:solidFill>
            <a:srgbClr val="9D1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10F64BC-A2A5-A74B-93B9-8F4C16ED86D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205" y="421705"/>
            <a:ext cx="2514600" cy="50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BA751F8-5336-5745-835A-79589BC603B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633" y="324885"/>
            <a:ext cx="1706083" cy="691354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72E35295-4013-314C-A52A-47BE1300016F}"/>
              </a:ext>
            </a:extLst>
          </p:cNvPr>
          <p:cNvCxnSpPr/>
          <p:nvPr/>
        </p:nvCxnSpPr>
        <p:spPr>
          <a:xfrm flipV="1">
            <a:off x="2562445" y="318975"/>
            <a:ext cx="0" cy="69111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ángulo 8">
            <a:extLst>
              <a:ext uri="{FF2B5EF4-FFF2-40B4-BE49-F238E27FC236}">
                <a16:creationId xmlns:a16="http://schemas.microsoft.com/office/drawing/2014/main" id="{68F7A7F1-58EA-3B4F-AE77-F3DDC27AA58E}"/>
              </a:ext>
            </a:extLst>
          </p:cNvPr>
          <p:cNvSpPr/>
          <p:nvPr/>
        </p:nvSpPr>
        <p:spPr>
          <a:xfrm>
            <a:off x="-25580" y="1360969"/>
            <a:ext cx="10439400" cy="5884553"/>
          </a:xfrm>
          <a:prstGeom prst="rect">
            <a:avLst/>
          </a:prstGeom>
          <a:solidFill>
            <a:srgbClr val="1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rgbClr val="104894"/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A1E8E17-150A-F34D-94E2-03BC6CAB0B28}"/>
              </a:ext>
            </a:extLst>
          </p:cNvPr>
          <p:cNvSpPr txBox="1"/>
          <p:nvPr/>
        </p:nvSpPr>
        <p:spPr>
          <a:xfrm>
            <a:off x="2763530" y="336510"/>
            <a:ext cx="52193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EVOLUCIÓN DE NUEVOS FALLECIDOS</a:t>
            </a:r>
          </a:p>
          <a:p>
            <a:r>
              <a:rPr lang="es-PE" sz="2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DE 0 A 17 AÑOS</a:t>
            </a:r>
          </a:p>
          <a:p>
            <a:r>
              <a:rPr lang="es-PE" sz="2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Gráfico 8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73B84E20-B852-A943-8DC7-89FF4B2BA16A}"/>
              </a:ext>
            </a:extLst>
          </p:cNvPr>
          <p:cNvSpPr txBox="1"/>
          <p:nvPr/>
        </p:nvSpPr>
        <p:spPr>
          <a:xfrm>
            <a:off x="9867900" y="6702015"/>
            <a:ext cx="32501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800" b="1" dirty="0">
                <a:solidFill>
                  <a:schemeClr val="accent1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6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5F2C4264-1C36-49EB-A5D6-CF147152502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1976"/>
          <a:stretch/>
        </p:blipFill>
        <p:spPr>
          <a:xfrm>
            <a:off x="0" y="0"/>
            <a:ext cx="10439400" cy="1350184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F6D54080-1DB2-4C3E-AED3-7FDBD773292D}"/>
              </a:ext>
            </a:extLst>
          </p:cNvPr>
          <p:cNvSpPr txBox="1"/>
          <p:nvPr/>
        </p:nvSpPr>
        <p:spPr>
          <a:xfrm>
            <a:off x="78601" y="6767819"/>
            <a:ext cx="32831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00" i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Radar COVID -19</a:t>
            </a:r>
          </a:p>
          <a:p>
            <a:r>
              <a:rPr lang="es-PE" sz="1000" i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Número 99 – Del 29 mayo al 04 junio 2022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7E38273-FFC8-4D39-8246-4A04AD78CF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1788" y="1409488"/>
            <a:ext cx="7162800" cy="519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584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12EC59E2-B1F5-8F48-9605-D1A288131E0D}"/>
              </a:ext>
            </a:extLst>
          </p:cNvPr>
          <p:cNvSpPr/>
          <p:nvPr/>
        </p:nvSpPr>
        <p:spPr>
          <a:xfrm>
            <a:off x="0" y="0"/>
            <a:ext cx="10439400" cy="6325386"/>
          </a:xfrm>
          <a:prstGeom prst="rect">
            <a:avLst/>
          </a:prstGeom>
          <a:solidFill>
            <a:srgbClr val="9D1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DE74183-8B5C-A14E-B23C-8FABFE7154F6}"/>
              </a:ext>
            </a:extLst>
          </p:cNvPr>
          <p:cNvSpPr txBox="1"/>
          <p:nvPr/>
        </p:nvSpPr>
        <p:spPr>
          <a:xfrm>
            <a:off x="1161128" y="2266425"/>
            <a:ext cx="3642877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Edición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Carmen Barrantes    c.barrantes@terredeshommessuisse.ch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Coordinadora de Comunicaciones para América Latina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Asistente de Edición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Liliana Carrillo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Procesamiento estadístico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Ana Aliaga M.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Daniel A. Carrión Nº 866 1° piso, Magdalena del Mar, Lima.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Teléfono: (+51) 01-463-1911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https://terredeshommessuisse.org.pe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https://www.facebook.com/tdhsperu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34A4BD5-BEF2-C045-A037-984FA2CEEF8B}"/>
              </a:ext>
            </a:extLst>
          </p:cNvPr>
          <p:cNvSpPr txBox="1"/>
          <p:nvPr/>
        </p:nvSpPr>
        <p:spPr>
          <a:xfrm>
            <a:off x="5744299" y="2247443"/>
            <a:ext cx="3937819" cy="1244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Radar COVID – 19</a:t>
            </a:r>
          </a:p>
          <a:p>
            <a:pPr marL="0" marR="0" lvl="0" indent="0" algn="l" defTabSz="4572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Número 42</a:t>
            </a:r>
          </a:p>
          <a:p>
            <a:pPr marL="0" marR="0" lvl="0" indent="0" algn="l" defTabSz="4572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Del 28 de marzo – 03 de abril 2021</a:t>
            </a:r>
          </a:p>
          <a:p>
            <a:pPr marL="0" marR="0" lvl="0" indent="0" algn="l" defTabSz="4572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0" marR="0" lvl="0" indent="0" algn="just" defTabSz="4572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Información actualizada sobre cómo afecta la pandemia a las niñas, niños y adolescentes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A42D3CF-1BE1-AA4C-BE38-40E2A60C5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87" y="4587540"/>
            <a:ext cx="224037" cy="22403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19AD908-8AE3-E645-96F9-207AB66EC2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502" y="4123736"/>
            <a:ext cx="224038" cy="22403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1CF3BFEB-E814-664A-8274-CBF9C1B791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501" y="4939743"/>
            <a:ext cx="223200" cy="2232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56420926-7D7E-9B42-8C18-78C29F00CE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491" y="5308491"/>
            <a:ext cx="225779" cy="223200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4F90CB3D-5440-1D40-8502-E6EE4274318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2738" y="6490464"/>
            <a:ext cx="1668901" cy="335699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12EC59E2-B1F5-8F48-9605-D1A288131E0D}"/>
              </a:ext>
            </a:extLst>
          </p:cNvPr>
          <p:cNvSpPr/>
          <p:nvPr/>
        </p:nvSpPr>
        <p:spPr>
          <a:xfrm>
            <a:off x="0" y="0"/>
            <a:ext cx="10439400" cy="6251510"/>
          </a:xfrm>
          <a:prstGeom prst="rect">
            <a:avLst/>
          </a:prstGeom>
          <a:solidFill>
            <a:srgbClr val="9D1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DE74183-8B5C-A14E-B23C-8FABFE7154F6}"/>
              </a:ext>
            </a:extLst>
          </p:cNvPr>
          <p:cNvSpPr txBox="1"/>
          <p:nvPr/>
        </p:nvSpPr>
        <p:spPr>
          <a:xfrm>
            <a:off x="1161128" y="2266425"/>
            <a:ext cx="3642877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Edición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Carmen Barrantes    c.barrantes@terredeshommessuisse.ch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Coordinadora de Comunicaciones para América Latina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Asistente de Edición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Liliana Carrillo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Henry Molina M.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Procesamiento estadístico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Ana Aliaga M.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Daniel A. Carrión Nº 866 1° piso, Magdalena del Mar, Lima.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Teléfono: (+51) 01-463-1911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https://terredeshommessuisse.org.pe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https://www.facebook.com/tdhsperu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934A4BD5-BEF2-C045-A037-984FA2CEEF8B}"/>
              </a:ext>
            </a:extLst>
          </p:cNvPr>
          <p:cNvSpPr txBox="1"/>
          <p:nvPr/>
        </p:nvSpPr>
        <p:spPr>
          <a:xfrm>
            <a:off x="5744299" y="2247443"/>
            <a:ext cx="3937819" cy="1244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Radar COVID – 19</a:t>
            </a:r>
          </a:p>
          <a:p>
            <a:pPr marL="0" marR="0" lvl="0" indent="0" algn="l" defTabSz="4572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Número 99</a:t>
            </a:r>
          </a:p>
          <a:p>
            <a:pPr marL="0" marR="0" lvl="0" indent="0" algn="l" defTabSz="4572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200" b="1" dirty="0">
                <a:solidFill>
                  <a:prstClr val="white"/>
                </a:solidFill>
                <a:latin typeface="Poppins" pitchFamily="2" charset="77"/>
                <a:cs typeface="Poppins" pitchFamily="2" charset="77"/>
              </a:rPr>
              <a:t>D</a:t>
            </a:r>
            <a:r>
              <a: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el  29 mayo – 04 junio 2022</a:t>
            </a:r>
          </a:p>
          <a:p>
            <a:pPr marL="0" marR="0" lvl="0" indent="0" algn="l" defTabSz="4572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0" marR="0" lvl="0" indent="0" algn="just" defTabSz="4572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Información actualizada sobre cómo afecta la pandemia a las niñas, niños y adolescentes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EA42D3CF-1BE1-AA4C-BE38-40E2A60C5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502" y="4749513"/>
            <a:ext cx="224037" cy="224037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C19AD908-8AE3-E645-96F9-207AB66EC2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501" y="4343491"/>
            <a:ext cx="224038" cy="224038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1CF3BFEB-E814-664A-8274-CBF9C1B791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501" y="5117530"/>
            <a:ext cx="223200" cy="223200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56420926-7D7E-9B42-8C18-78C29F00CE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491" y="5476409"/>
            <a:ext cx="225779" cy="223200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4F90CB3D-5440-1D40-8502-E6EE4274318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2738" y="6490464"/>
            <a:ext cx="1668901" cy="335699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D9F7F209-D364-4C15-8047-46801599691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002" y="6402930"/>
            <a:ext cx="1765299" cy="80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3349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20723</TotalTime>
  <Words>602</Words>
  <Application>Microsoft Office PowerPoint</Application>
  <PresentationFormat>Personalizado</PresentationFormat>
  <Paragraphs>138</Paragraphs>
  <Slides>7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Clan-Black</vt:lpstr>
      <vt:lpstr>Poppins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Christian Espinoza Rivera</dc:creator>
  <cp:lastModifiedBy>Liliana</cp:lastModifiedBy>
  <cp:revision>714</cp:revision>
  <dcterms:created xsi:type="dcterms:W3CDTF">2020-09-05T20:49:00Z</dcterms:created>
  <dcterms:modified xsi:type="dcterms:W3CDTF">2022-06-09T12:22:13Z</dcterms:modified>
</cp:coreProperties>
</file>