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79" r:id="rId2"/>
    <p:sldId id="270" r:id="rId3"/>
    <p:sldId id="266" r:id="rId4"/>
    <p:sldId id="269" r:id="rId5"/>
    <p:sldId id="281" r:id="rId6"/>
    <p:sldId id="286" r:id="rId7"/>
    <p:sldId id="280" r:id="rId8"/>
  </p:sldIdLst>
  <p:sldSz cx="10439400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0AFE63A6-328A-E44A-BEEA-37B83BAA831F}">
          <p14:sldIdLst>
            <p14:sldId id="279"/>
            <p14:sldId id="270"/>
            <p14:sldId id="266"/>
            <p14:sldId id="269"/>
            <p14:sldId id="281"/>
            <p14:sldId id="286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13" userDrawn="1">
          <p15:clr>
            <a:srgbClr val="A4A3A4"/>
          </p15:clr>
        </p15:guide>
        <p15:guide id="2" pos="32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Cecilia Aliaga Márquez" initials="ACAM" lastIdx="1" clrIdx="0">
    <p:extLst>
      <p:ext uri="{19B8F6BF-5375-455C-9EA6-DF929625EA0E}">
        <p15:presenceInfo xmlns:p15="http://schemas.microsoft.com/office/powerpoint/2012/main" userId="b54476c98f130d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243C"/>
    <a:srgbClr val="104894"/>
    <a:srgbClr val="0C503D"/>
    <a:srgbClr val="EE8C4B"/>
    <a:srgbClr val="E9A95C"/>
    <a:srgbClr val="9F243A"/>
    <a:srgbClr val="ECAA55"/>
    <a:srgbClr val="4966A8"/>
    <a:srgbClr val="C12B27"/>
    <a:srgbClr val="29A9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9" autoAdjust="0"/>
    <p:restoredTop sz="96357" autoAdjust="0"/>
  </p:normalViewPr>
  <p:slideViewPr>
    <p:cSldViewPr snapToGrid="0" snapToObjects="1">
      <p:cViewPr varScale="1">
        <p:scale>
          <a:sx n="62" d="100"/>
          <a:sy n="62" d="100"/>
        </p:scale>
        <p:origin x="1228" y="56"/>
      </p:cViewPr>
      <p:guideLst>
        <p:guide orient="horz" pos="2313"/>
        <p:guide pos="32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69364229132469E-3"/>
          <c:y val="5.2603309522924677E-2"/>
          <c:w val="0.87023273273273272"/>
          <c:h val="0.87023273273273272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Columna2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A-CA4A-B5F8-9B56C8E1FC17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CA-CA4A-B5F8-9B56C8E1FC17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CA-CA4A-B5F8-9B56C8E1FC1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3BC770F-F3EA-9D45-8EA5-79D58FEFDD3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CA-CA4A-B5F8-9B56C8E1FC1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8BFD257-32D6-8246-B86E-4AAAA7417042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CA-CA4A-B5F8-9B56C8E1FC1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E7DD284-D1CE-0443-B0CE-B3FB5B9469B5}" type="PERCENTAGE">
                      <a:rPr lang="en-US" baseline="0" smtClean="0"/>
                      <a:pPr/>
                      <a:t>[PORCENTAJE]</a:t>
                    </a:fld>
                    <a:endParaRPr lang="es-MX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CA-CA4A-B5F8-9B56C8E1FC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424</c:v>
                </c:pt>
                <c:pt idx="1">
                  <c:v>341</c:v>
                </c:pt>
                <c:pt idx="2">
                  <c:v>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9CA-CA4A-B5F8-9B56C8E1FC1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1901047746437"/>
          <c:y val="8.0038612757953528E-2"/>
          <c:w val="0.72715253655761836"/>
          <c:h val="0.778537327737521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rgbClr val="9F243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B-FB48-A06E-0F0D7A82C8C0}"/>
              </c:ext>
            </c:extLst>
          </c:dPt>
          <c:dPt>
            <c:idx val="1"/>
            <c:bubble3D val="0"/>
            <c:spPr>
              <a:solidFill>
                <a:srgbClr val="ECAA5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B-FB48-A06E-0F0D7A82C8C0}"/>
              </c:ext>
            </c:extLst>
          </c:dPt>
          <c:dPt>
            <c:idx val="2"/>
            <c:bubble3D val="0"/>
            <c:spPr>
              <a:solidFill>
                <a:srgbClr val="10489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B-FB48-A06E-0F0D7A82C8C0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2B-FB48-A06E-0F0D7A82C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12 a 17</c:v>
                </c:pt>
                <c:pt idx="1">
                  <c:v>6 a 11</c:v>
                </c:pt>
                <c:pt idx="2">
                  <c:v>0 a 5</c:v>
                </c:pt>
              </c:strCache>
            </c:strRef>
          </c:cat>
          <c:val>
            <c:numRef>
              <c:f>Hoja1!$B$2:$B$4</c:f>
              <c:numCache>
                <c:formatCode>#,##0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2B-FB48-A06E-0F0D7A82C8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Gráfico 3 . EVOLUCIÓN DE NUEVOS FALLECIDOS DE 0 A 17 AÑOS</a:t>
            </a:r>
            <a:r>
              <a:rPr lang="es-PE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Semana 19 (08-14 mayo 2022) – Semana 40 (02-08 oct 2022)</a:t>
            </a:r>
          </a:p>
        </c:rich>
      </c:tx>
      <c:layout>
        <c:manualLayout>
          <c:xMode val="edge"/>
          <c:yMode val="edge"/>
          <c:x val="0.11876979916761915"/>
          <c:y val="3.0592885343779302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6021088989780162E-2"/>
          <c:y val="9.6036705845726503E-2"/>
          <c:w val="0.94442910700282523"/>
          <c:h val="0.78731058457145309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50800" dir="5400000" algn="ctr" rotWithShape="0">
                <a:schemeClr val="bg2">
                  <a:lumMod val="50000"/>
                  <a:alpha val="52000"/>
                </a:schemeClr>
              </a:outerShdw>
            </a:effectLst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D7E-4280-91D9-2FB0D3C6779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338-466C-93E3-D5E8DFB0398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6C1-497A-8220-6A165F23426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B9-475B-8B20-4923221C82E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11-4022-A29C-9A9181202AD0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0E7-4E30-8323-15AAD6E78CD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544-48E1-9F41-6450A47D146B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2E-494F-B7FE-1D4CD68648B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327-4DCC-B39E-F9107AE07AD1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595-489E-8591-8835B0A0E3B4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6F7-4C2D-B638-518673A4D713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203C-49E3-87F1-F0517DF1C6F5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8851-4D66-B011-2A03A38F4E58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C77-4D71-BF5B-71E8909CA618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2BD3-4576-A1D0-F3E6F2BBB1B8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291-49ED-81E0-E854EE1AA05D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29B6-4846-BA83-5C5C7D5E073D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9616-41F1-B90F-30120879DB8A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C10A-49FF-8BCD-2D16B0975EC9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318-4B51-8B44-9584A8A750D0}"/>
                </c:ext>
              </c:extLst>
            </c:dLbl>
            <c:dLbl>
              <c:idx val="20"/>
              <c:layout>
                <c:manualLayout>
                  <c:x val="-6.306866388983254E-5"/>
                  <c:y val="-4.21494174894777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02D-40FD-8EBF-6AAB86EB30AB}"/>
                </c:ext>
              </c:extLst>
            </c:dLbl>
            <c:dLbl>
              <c:idx val="21"/>
              <c:spPr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9E243C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EC2-4885-A8B8-9637D39613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Hoja1!$A$2:$A$31</c:f>
              <c:strCache>
                <c:ptCount val="22"/>
                <c:pt idx="0">
                  <c:v>Sem 19 
(08 - 14 may 22)</c:v>
                </c:pt>
                <c:pt idx="1">
                  <c:v>Sem 20 
(15 - 21 may 22)</c:v>
                </c:pt>
                <c:pt idx="2">
                  <c:v>Sem 21 
(22 - 28 may 22)</c:v>
                </c:pt>
                <c:pt idx="3">
                  <c:v>Sem 22 
(29 may-04 jun 22)</c:v>
                </c:pt>
                <c:pt idx="4">
                  <c:v>Sem 23 
(05 - 11 jun 22)</c:v>
                </c:pt>
                <c:pt idx="5">
                  <c:v>Sem 24
 (12 - 18 jun 22)</c:v>
                </c:pt>
                <c:pt idx="6">
                  <c:v>Sem 25
 (19 - 25 jun 22)</c:v>
                </c:pt>
                <c:pt idx="7">
                  <c:v>Sem 26
 (26 jun - 02 julio 22)</c:v>
                </c:pt>
                <c:pt idx="8">
                  <c:v>Sem 27 
(03 - 09 julio 22)</c:v>
                </c:pt>
                <c:pt idx="9">
                  <c:v>Sem 28
 (10-16 julio 22)</c:v>
                </c:pt>
                <c:pt idx="10">
                  <c:v>Sem 29
 (17-23 julio 22)</c:v>
                </c:pt>
                <c:pt idx="11">
                  <c:v>Sem 30 
(24-30 julio 22)</c:v>
                </c:pt>
                <c:pt idx="12">
                  <c:v>Sem 31
 (31 jul - 
06 ago 22)</c:v>
                </c:pt>
                <c:pt idx="13">
                  <c:v>Sem 32
 (07 - 13 ago 22)</c:v>
                </c:pt>
                <c:pt idx="14">
                  <c:v>Sem 33
 (14 - 20 ago 22)</c:v>
                </c:pt>
                <c:pt idx="15">
                  <c:v>Sem 34
 (21 - 27 ago 22)</c:v>
                </c:pt>
                <c:pt idx="16">
                  <c:v>Sem 35
 (28 ago-03 set 22)</c:v>
                </c:pt>
                <c:pt idx="17">
                  <c:v>Sem 36
 (04 - 10 set 22)</c:v>
                </c:pt>
                <c:pt idx="18">
                  <c:v>Sem 37
 (11 - 17 set 22)</c:v>
                </c:pt>
                <c:pt idx="19">
                  <c:v>Sem 38
 (18 - 24 set 22)</c:v>
                </c:pt>
                <c:pt idx="20">
                  <c:v>Sem 39
 (25 set-01 oct 22)</c:v>
                </c:pt>
                <c:pt idx="21">
                  <c:v>Sem 40
 (02-08 oct 22)</c:v>
                </c:pt>
              </c:strCache>
            </c:strRef>
          </c:cat>
          <c:val>
            <c:numRef>
              <c:f>Hoja1!$B$2:$B$31</c:f>
              <c:numCache>
                <c:formatCode>General</c:formatCode>
                <c:ptCount val="2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3</c:v>
                </c:pt>
                <c:pt idx="6">
                  <c:v>5</c:v>
                </c:pt>
                <c:pt idx="7">
                  <c:v>2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8</c:v>
                </c:pt>
                <c:pt idx="12">
                  <c:v>11</c:v>
                </c:pt>
                <c:pt idx="13">
                  <c:v>9</c:v>
                </c:pt>
                <c:pt idx="14">
                  <c:v>9</c:v>
                </c:pt>
                <c:pt idx="15">
                  <c:v>6</c:v>
                </c:pt>
                <c:pt idx="16">
                  <c:v>6</c:v>
                </c:pt>
                <c:pt idx="17">
                  <c:v>8</c:v>
                </c:pt>
                <c:pt idx="18">
                  <c:v>7</c:v>
                </c:pt>
                <c:pt idx="19">
                  <c:v>7</c:v>
                </c:pt>
                <c:pt idx="20">
                  <c:v>3</c:v>
                </c:pt>
                <c:pt idx="21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27B-D04F-80CB-14D2C4C2341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007263343"/>
        <c:axId val="966021839"/>
      </c:lineChart>
      <c:catAx>
        <c:axId val="1007263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66021839"/>
        <c:crosses val="autoZero"/>
        <c:auto val="1"/>
        <c:lblAlgn val="ctr"/>
        <c:lblOffset val="150"/>
        <c:noMultiLvlLbl val="0"/>
      </c:catAx>
      <c:valAx>
        <c:axId val="966021839"/>
        <c:scaling>
          <c:orientation val="minMax"/>
          <c:max val="1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07263343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5B59-444A-4777-8272-155DA6F0071A}" type="datetimeFigureOut">
              <a:rPr lang="es-419" smtClean="0"/>
              <a:t>17/10/2022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143000"/>
            <a:ext cx="4473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1E4A3-5DC5-4776-8BB7-7F1BEFB3E76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9217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52639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66013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675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5047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69313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1E4A3-5DC5-4776-8BB7-7F1BEFB3E76B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8522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178222"/>
            <a:ext cx="8873490" cy="2506427"/>
          </a:xfrm>
        </p:spPr>
        <p:txBody>
          <a:bodyPr anchor="b"/>
          <a:lstStyle>
            <a:lvl1pPr algn="ctr"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781306"/>
            <a:ext cx="7829550" cy="17381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79969" indent="0" algn="ctr">
              <a:buNone/>
              <a:defRPr sz="2100"/>
            </a:lvl2pPr>
            <a:lvl3pPr marL="959937" indent="0" algn="ctr">
              <a:buNone/>
              <a:defRPr sz="1890"/>
            </a:lvl3pPr>
            <a:lvl4pPr marL="1439906" indent="0" algn="ctr">
              <a:buNone/>
              <a:defRPr sz="1680"/>
            </a:lvl4pPr>
            <a:lvl5pPr marL="1919874" indent="0" algn="ctr">
              <a:buNone/>
              <a:defRPr sz="1680"/>
            </a:lvl5pPr>
            <a:lvl6pPr marL="2399843" indent="0" algn="ctr">
              <a:buNone/>
              <a:defRPr sz="1680"/>
            </a:lvl6pPr>
            <a:lvl7pPr marL="2879811" indent="0" algn="ctr">
              <a:buNone/>
              <a:defRPr sz="1680"/>
            </a:lvl7pPr>
            <a:lvl8pPr marL="3359780" indent="0" algn="ctr">
              <a:buNone/>
              <a:defRPr sz="1680"/>
            </a:lvl8pPr>
            <a:lvl9pPr marL="3839748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27B2C-84EF-4F0D-B883-E5EFF7C48A3D}" type="datetime1">
              <a:rPr lang="es-PE" smtClean="0"/>
              <a:t>17/10/2022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900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E78-CA81-43CB-979F-183AE23C2040}" type="datetime1">
              <a:rPr lang="es-PE" smtClean="0"/>
              <a:t>17/10/2022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05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383297"/>
            <a:ext cx="2250996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383297"/>
            <a:ext cx="662249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EDA0-F1C9-48E0-A18B-AF7A7D8A2757}" type="datetime1">
              <a:rPr lang="es-PE" smtClean="0"/>
              <a:t>17/10/2022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11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DC1D-118E-40A6-9AC8-8A2A8B69AB4D}" type="datetime1">
              <a:rPr lang="es-PE" smtClean="0"/>
              <a:t>17/10/2022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6978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794831"/>
            <a:ext cx="9003983" cy="2994714"/>
          </a:xfrm>
        </p:spPr>
        <p:txBody>
          <a:bodyPr anchor="b"/>
          <a:lstStyle>
            <a:lvl1pPr>
              <a:defRPr sz="62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4817876"/>
            <a:ext cx="9003983" cy="15748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7996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59937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39906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19874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399843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79811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597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39748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1C19-51DD-405E-80E5-FCCD400DD3AC}" type="datetime1">
              <a:rPr lang="es-PE" smtClean="0"/>
              <a:t>17/10/2022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2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1916484"/>
            <a:ext cx="4436745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B54D0-78BE-48B1-88F1-940261A89122}" type="datetime1">
              <a:rPr lang="es-PE" smtClean="0"/>
              <a:t>17/10/2022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6669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383299"/>
            <a:ext cx="9003983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764832"/>
            <a:ext cx="441635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629749"/>
            <a:ext cx="441635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764832"/>
            <a:ext cx="4438105" cy="86491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79969" indent="0">
              <a:buNone/>
              <a:defRPr sz="2100" b="1"/>
            </a:lvl2pPr>
            <a:lvl3pPr marL="959937" indent="0">
              <a:buNone/>
              <a:defRPr sz="1890" b="1"/>
            </a:lvl3pPr>
            <a:lvl4pPr marL="1439906" indent="0">
              <a:buNone/>
              <a:defRPr sz="1680" b="1"/>
            </a:lvl4pPr>
            <a:lvl5pPr marL="1919874" indent="0">
              <a:buNone/>
              <a:defRPr sz="1680" b="1"/>
            </a:lvl5pPr>
            <a:lvl6pPr marL="2399843" indent="0">
              <a:buNone/>
              <a:defRPr sz="1680" b="1"/>
            </a:lvl6pPr>
            <a:lvl7pPr marL="2879811" indent="0">
              <a:buNone/>
              <a:defRPr sz="1680" b="1"/>
            </a:lvl7pPr>
            <a:lvl8pPr marL="3359780" indent="0">
              <a:buNone/>
              <a:defRPr sz="1680" b="1"/>
            </a:lvl8pPr>
            <a:lvl9pPr marL="3839748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629749"/>
            <a:ext cx="4438105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2668-A8A0-49AD-A518-1CA928C5C248}" type="datetime1">
              <a:rPr lang="es-PE" smtClean="0"/>
              <a:t>17/10/2022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8046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3231B-BC05-408C-9E71-0006C25B4718}" type="datetime1">
              <a:rPr lang="es-PE" smtClean="0"/>
              <a:t>17/10/2022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9096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D08F9-BC2F-4694-A6B9-4CAD0D10FB79}" type="datetime1">
              <a:rPr lang="es-PE" smtClean="0"/>
              <a:t>17/10/2022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120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36570"/>
            <a:ext cx="5284946" cy="5116178"/>
          </a:xfrm>
        </p:spPr>
        <p:txBody>
          <a:bodyPr/>
          <a:lstStyle>
            <a:lvl1pPr>
              <a:defRPr sz="3359"/>
            </a:lvl1pPr>
            <a:lvl2pPr>
              <a:defRPr sz="2939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B246-8496-4546-B1D5-E53742EFA281}" type="datetime1">
              <a:rPr lang="es-PE" smtClean="0"/>
              <a:t>17/10/2022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460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479954"/>
            <a:ext cx="3366978" cy="1679840"/>
          </a:xfrm>
        </p:spPr>
        <p:txBody>
          <a:bodyPr anchor="b"/>
          <a:lstStyle>
            <a:lvl1pPr>
              <a:defRPr sz="33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36570"/>
            <a:ext cx="5284946" cy="5116178"/>
          </a:xfrm>
        </p:spPr>
        <p:txBody>
          <a:bodyPr anchor="t"/>
          <a:lstStyle>
            <a:lvl1pPr marL="0" indent="0">
              <a:buNone/>
              <a:defRPr sz="3359"/>
            </a:lvl1pPr>
            <a:lvl2pPr marL="479969" indent="0">
              <a:buNone/>
              <a:defRPr sz="2939"/>
            </a:lvl2pPr>
            <a:lvl3pPr marL="959937" indent="0">
              <a:buNone/>
              <a:defRPr sz="2520"/>
            </a:lvl3pPr>
            <a:lvl4pPr marL="1439906" indent="0">
              <a:buNone/>
              <a:defRPr sz="2100"/>
            </a:lvl4pPr>
            <a:lvl5pPr marL="1919874" indent="0">
              <a:buNone/>
              <a:defRPr sz="2100"/>
            </a:lvl5pPr>
            <a:lvl6pPr marL="2399843" indent="0">
              <a:buNone/>
              <a:defRPr sz="2100"/>
            </a:lvl6pPr>
            <a:lvl7pPr marL="2879811" indent="0">
              <a:buNone/>
              <a:defRPr sz="2100"/>
            </a:lvl7pPr>
            <a:lvl8pPr marL="3359780" indent="0">
              <a:buNone/>
              <a:defRPr sz="2100"/>
            </a:lvl8pPr>
            <a:lvl9pPr marL="3839748" indent="0">
              <a:buNone/>
              <a:defRPr sz="21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159794"/>
            <a:ext cx="3366978" cy="4001285"/>
          </a:xfrm>
        </p:spPr>
        <p:txBody>
          <a:bodyPr/>
          <a:lstStyle>
            <a:lvl1pPr marL="0" indent="0">
              <a:buNone/>
              <a:defRPr sz="1680"/>
            </a:lvl1pPr>
            <a:lvl2pPr marL="479969" indent="0">
              <a:buNone/>
              <a:defRPr sz="1470"/>
            </a:lvl2pPr>
            <a:lvl3pPr marL="959937" indent="0">
              <a:buNone/>
              <a:defRPr sz="1260"/>
            </a:lvl3pPr>
            <a:lvl4pPr marL="1439906" indent="0">
              <a:buNone/>
              <a:defRPr sz="1050"/>
            </a:lvl4pPr>
            <a:lvl5pPr marL="1919874" indent="0">
              <a:buNone/>
              <a:defRPr sz="1050"/>
            </a:lvl5pPr>
            <a:lvl6pPr marL="2399843" indent="0">
              <a:buNone/>
              <a:defRPr sz="1050"/>
            </a:lvl6pPr>
            <a:lvl7pPr marL="2879811" indent="0">
              <a:buNone/>
              <a:defRPr sz="1050"/>
            </a:lvl7pPr>
            <a:lvl8pPr marL="3359780" indent="0">
              <a:buNone/>
              <a:defRPr sz="1050"/>
            </a:lvl8pPr>
            <a:lvl9pPr marL="3839748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54314-251F-446D-A663-0C4EE8FFBD83}" type="datetime1">
              <a:rPr lang="es-PE" smtClean="0"/>
              <a:t>17/10/2022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2956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383299"/>
            <a:ext cx="9003983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1916484"/>
            <a:ext cx="9003983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88F6-78B0-4F1F-B04C-2BE58554B4E9}" type="datetime1">
              <a:rPr lang="es-PE" smtClean="0"/>
              <a:t>17/10/2022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6672698"/>
            <a:ext cx="352329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6672698"/>
            <a:ext cx="234886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6A9A-603E-FE45-89A7-EBE3B6A11F0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8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59937" rtl="0" eaLnBrk="1" latinLnBrk="0" hangingPunct="1">
        <a:lnSpc>
          <a:spcPct val="90000"/>
        </a:lnSpc>
        <a:spcBef>
          <a:spcPct val="0"/>
        </a:spcBef>
        <a:buNone/>
        <a:defRPr sz="46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84" indent="-239984" algn="l" defTabSz="959937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39" kern="1200">
          <a:solidFill>
            <a:schemeClr val="tx1"/>
          </a:solidFill>
          <a:latin typeface="+mn-lt"/>
          <a:ea typeface="+mn-ea"/>
          <a:cs typeface="+mn-cs"/>
        </a:defRPr>
      </a:lvl1pPr>
      <a:lvl2pPr marL="71995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199921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79890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59859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39827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19796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599764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79733" indent="-239984" algn="l" defTabSz="959937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79969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59937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6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19874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399843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79811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59780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39748" algn="l" defTabSz="959937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chart" Target="../charts/chart1.x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hart" Target="../charts/char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1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8F48D0-E198-A341-96D4-03201041D483}"/>
              </a:ext>
            </a:extLst>
          </p:cNvPr>
          <p:cNvSpPr txBox="1"/>
          <p:nvPr/>
        </p:nvSpPr>
        <p:spPr>
          <a:xfrm>
            <a:off x="273376" y="190166"/>
            <a:ext cx="3318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Covid-19 • Número 117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0438EF4-73D8-3343-9304-A3B8BE2C001B}"/>
              </a:ext>
            </a:extLst>
          </p:cNvPr>
          <p:cNvGrpSpPr/>
          <p:nvPr/>
        </p:nvGrpSpPr>
        <p:grpSpPr>
          <a:xfrm>
            <a:off x="3020068" y="564506"/>
            <a:ext cx="4208913" cy="3409857"/>
            <a:chOff x="2944652" y="687056"/>
            <a:chExt cx="4208913" cy="3409857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EF069218-4E93-CB43-A173-44EBFD9AB695}"/>
                </a:ext>
              </a:extLst>
            </p:cNvPr>
            <p:cNvSpPr txBox="1"/>
            <p:nvPr/>
          </p:nvSpPr>
          <p:spPr>
            <a:xfrm>
              <a:off x="3491315" y="2810052"/>
              <a:ext cx="3169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ESPECIAL NIÑAS, NIÑOS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Y ADOLESCENTES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015E45B-338D-E848-95F4-36FC7AD85125}"/>
                </a:ext>
              </a:extLst>
            </p:cNvPr>
            <p:cNvSpPr txBox="1"/>
            <p:nvPr/>
          </p:nvSpPr>
          <p:spPr>
            <a:xfrm>
              <a:off x="2944652" y="687056"/>
              <a:ext cx="420891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8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lan-Black" panose="02000503040000020004" pitchFamily="2" charset="77"/>
                  <a:ea typeface="+mn-ea"/>
                  <a:cs typeface="Poppins" pitchFamily="2" charset="77"/>
                </a:rPr>
                <a:t>RADAR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1D635DA-CF2B-1548-9751-DD3D19BE6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57227" y="2008372"/>
              <a:ext cx="3728370" cy="643234"/>
            </a:xfrm>
            <a:prstGeom prst="rect">
              <a:avLst/>
            </a:prstGeom>
          </p:spPr>
        </p:pic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4878B98F-CF21-6148-BECB-6BF28ED7829B}"/>
                </a:ext>
              </a:extLst>
            </p:cNvPr>
            <p:cNvSpPr/>
            <p:nvPr/>
          </p:nvSpPr>
          <p:spPr>
            <a:xfrm>
              <a:off x="3075430" y="3512138"/>
              <a:ext cx="397510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En coordinación con la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E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oppins" pitchFamily="2" charset="77"/>
                  <a:ea typeface="+mn-ea"/>
                  <a:cs typeface="Poppins" pitchFamily="2" charset="77"/>
                </a:rPr>
                <a:t>Defensoría del Pueblo del Perú</a:t>
              </a: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0" y="6379511"/>
            <a:ext cx="10439400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542" y="6537598"/>
            <a:ext cx="1668901" cy="335699"/>
          </a:xfrm>
          <a:prstGeom prst="rect">
            <a:avLst/>
          </a:prstGeom>
        </p:spPr>
      </p:pic>
      <p:pic>
        <p:nvPicPr>
          <p:cNvPr id="11" name="Imagen 10" descr="Texto&#10;&#10;Descripción generada automáticamente con confianza media">
            <a:extLst>
              <a:ext uri="{FF2B5EF4-FFF2-40B4-BE49-F238E27FC236}">
                <a16:creationId xmlns:a16="http://schemas.microsoft.com/office/drawing/2014/main" id="{8237CBC2-B62F-2C4A-BB87-F01D357FD0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8" y="6562620"/>
            <a:ext cx="4229922" cy="4822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C96E500-226C-4141-9F99-8CEB21EB445E}"/>
              </a:ext>
            </a:extLst>
          </p:cNvPr>
          <p:cNvSpPr txBox="1"/>
          <p:nvPr/>
        </p:nvSpPr>
        <p:spPr>
          <a:xfrm>
            <a:off x="4948518" y="209020"/>
            <a:ext cx="5217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02 al 08 de octubre del 2022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DAB5A11-9C6B-4D16-906C-BB203B4AB26B}"/>
              </a:ext>
            </a:extLst>
          </p:cNvPr>
          <p:cNvSpPr/>
          <p:nvPr/>
        </p:nvSpPr>
        <p:spPr>
          <a:xfrm>
            <a:off x="0" y="6305549"/>
            <a:ext cx="10439400" cy="893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B1BF566-AA42-4DC1-A05B-44E77E6791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29" y="6362662"/>
            <a:ext cx="1740358" cy="78913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6852B16-F24D-D945-A7C5-5E5F69814E6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942" y="6689998"/>
            <a:ext cx="1668901" cy="3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37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00292" y="6702015"/>
            <a:ext cx="39262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2973630" y="3103101"/>
            <a:ext cx="327356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08 de octubre 2022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NIÑAS, NIÑOS Y ADOLESCENTES</a:t>
            </a:r>
          </a:p>
          <a:p>
            <a:r>
              <a:rPr lang="es-PE" sz="16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TOTAL DE FALLECIDOS</a:t>
            </a:r>
            <a:r>
              <a:rPr lang="es-PE" sz="16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1,475</a:t>
            </a: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37881E9-8795-C04A-9670-15DF8B669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36035"/>
              </p:ext>
            </p:extLst>
          </p:nvPr>
        </p:nvGraphicFramePr>
        <p:xfrm>
          <a:off x="5486603" y="3587643"/>
          <a:ext cx="2852254" cy="263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8" name="CuadroTexto 27">
            <a:extLst>
              <a:ext uri="{FF2B5EF4-FFF2-40B4-BE49-F238E27FC236}">
                <a16:creationId xmlns:a16="http://schemas.microsoft.com/office/drawing/2014/main" id="{C59A6EAC-8C08-1F42-AFBE-1D7057F10DBD}"/>
              </a:ext>
            </a:extLst>
          </p:cNvPr>
          <p:cNvSpPr txBox="1"/>
          <p:nvPr/>
        </p:nvSpPr>
        <p:spPr>
          <a:xfrm>
            <a:off x="3680924" y="4547395"/>
            <a:ext cx="2292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highlight>
                  <a:srgbClr val="FFFF00"/>
                </a:highlight>
                <a:latin typeface="Poppins" pitchFamily="2" charset="77"/>
              </a:rPr>
              <a:t>5 años:  710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0C07B9F-97D9-6C40-8E0E-C932C958717F}"/>
              </a:ext>
            </a:extLst>
          </p:cNvPr>
          <p:cNvSpPr txBox="1"/>
          <p:nvPr/>
        </p:nvSpPr>
        <p:spPr>
          <a:xfrm>
            <a:off x="8010589" y="4169910"/>
            <a:ext cx="1971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424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0DD4BDC-E3BE-7041-87EC-2ED98A906C3B}"/>
              </a:ext>
            </a:extLst>
          </p:cNvPr>
          <p:cNvSpPr txBox="1"/>
          <p:nvPr/>
        </p:nvSpPr>
        <p:spPr>
          <a:xfrm>
            <a:off x="7884075" y="5642291"/>
            <a:ext cx="2186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341</a:t>
            </a:r>
            <a:endParaRPr lang="es-PE" sz="1400" b="1" dirty="0">
              <a:solidFill>
                <a:srgbClr val="E9A95C"/>
              </a:solidFill>
              <a:latin typeface="Poppins" pitchFamily="2" charset="77"/>
            </a:endParaRPr>
          </a:p>
        </p:txBody>
      </p:sp>
      <p:pic>
        <p:nvPicPr>
          <p:cNvPr id="25" name="Imagen 24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C4FED293-B61E-0945-98A0-3B461AD4FEE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523" y="1320268"/>
            <a:ext cx="3273561" cy="537686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64AE44-351B-FC43-9BDF-96CB41BCA6A9}"/>
              </a:ext>
            </a:extLst>
          </p:cNvPr>
          <p:cNvSpPr txBox="1"/>
          <p:nvPr/>
        </p:nvSpPr>
        <p:spPr>
          <a:xfrm>
            <a:off x="2433918" y="1453618"/>
            <a:ext cx="3125487" cy="1669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Actualización al 08 de octubre 2022</a:t>
            </a:r>
          </a:p>
          <a:p>
            <a:endParaRPr lang="es-PE" sz="1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1</a:t>
            </a:r>
          </a:p>
          <a:p>
            <a:r>
              <a:rPr lang="es-PE" sz="1600" b="1" u="sng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Acumulado de fallecidos</a:t>
            </a:r>
          </a:p>
          <a:p>
            <a:r>
              <a:rPr lang="es-PE" sz="105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(desde el inicio de la pandemia)</a:t>
            </a:r>
          </a:p>
          <a:p>
            <a:endParaRPr lang="es-PE" sz="16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4FCC753C-01EA-F548-9996-C3525E2164C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117" y="1508582"/>
            <a:ext cx="4324350" cy="1148825"/>
          </a:xfrm>
          <a:prstGeom prst="rect">
            <a:avLst/>
          </a:prstGeom>
        </p:spPr>
      </p:pic>
      <p:graphicFrame>
        <p:nvGraphicFramePr>
          <p:cNvPr id="31" name="Tabla 5">
            <a:extLst>
              <a:ext uri="{FF2B5EF4-FFF2-40B4-BE49-F238E27FC236}">
                <a16:creationId xmlns:a16="http://schemas.microsoft.com/office/drawing/2014/main" id="{F08B41B2-CBCD-4545-ACDB-39C866524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92566"/>
              </p:ext>
            </p:extLst>
          </p:nvPr>
        </p:nvGraphicFramePr>
        <p:xfrm>
          <a:off x="5641841" y="1597669"/>
          <a:ext cx="4340624" cy="475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477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75764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983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475178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TOTAL 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3" name="Imagen 22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graphicFrame>
        <p:nvGraphicFramePr>
          <p:cNvPr id="36" name="Tabla 5">
            <a:extLst>
              <a:ext uri="{FF2B5EF4-FFF2-40B4-BE49-F238E27FC236}">
                <a16:creationId xmlns:a16="http://schemas.microsoft.com/office/drawing/2014/main" id="{177DC6BC-996E-4A36-BD7A-18C63DAFF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124898"/>
              </p:ext>
            </p:extLst>
          </p:nvPr>
        </p:nvGraphicFramePr>
        <p:xfrm>
          <a:off x="5682539" y="2220460"/>
          <a:ext cx="4324348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908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102659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70463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25379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4,148,587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216,755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301,961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1,475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19AC87A4-2B54-4768-905C-C09F2E683FAA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117– Del 02-08 oct 2022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A6A25F1-900F-44F5-A53F-6BF1F7ECA362}"/>
              </a:ext>
            </a:extLst>
          </p:cNvPr>
          <p:cNvSpPr txBox="1"/>
          <p:nvPr/>
        </p:nvSpPr>
        <p:spPr>
          <a:xfrm>
            <a:off x="3125596" y="6311358"/>
            <a:ext cx="72319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/>
              <a:t>Nota: incluye el 08 de octubre 2022.  MINSA en fallecidos aumenta o disminuye casos de periodos anteriores todos los días. Fuente: Ministerio de Salud. Plataforma Nacional Datos abiertos.  Recuperado el 10/10/2022 de https://www.datosabiertos.gob.pe/search/field_topic/covid-19-917?sort_by=changed  . Elaborado por Terre des </a:t>
            </a:r>
            <a:r>
              <a:rPr lang="es-PE" sz="900" dirty="0" err="1"/>
              <a:t>Hommes</a:t>
            </a:r>
            <a:r>
              <a:rPr lang="es-PE" sz="900" dirty="0"/>
              <a:t> </a:t>
            </a:r>
            <a:r>
              <a:rPr lang="es-PE" sz="900" dirty="0" err="1"/>
              <a:t>Suisse</a:t>
            </a:r>
            <a:r>
              <a:rPr lang="es-PE" sz="900" dirty="0"/>
              <a:t>/Incidencia/Ana Cecilia Aliaga M.</a:t>
            </a:r>
            <a:endParaRPr lang="es-419" sz="900" dirty="0"/>
          </a:p>
        </p:txBody>
      </p:sp>
    </p:spTree>
    <p:extLst>
      <p:ext uri="{BB962C8B-B14F-4D97-AF65-F5344CB8AC3E}">
        <p14:creationId xmlns:p14="http://schemas.microsoft.com/office/powerpoint/2010/main" val="125316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8AA88E-04D1-0D4F-8E1D-AA187971A40F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75FB49E-1195-9046-B394-34F323192DB7}"/>
              </a:ext>
            </a:extLst>
          </p:cNvPr>
          <p:cNvSpPr/>
          <p:nvPr/>
        </p:nvSpPr>
        <p:spPr>
          <a:xfrm>
            <a:off x="0" y="1314760"/>
            <a:ext cx="10439400" cy="1619827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90EB782-5916-424A-969C-376F59D71F21}"/>
              </a:ext>
            </a:extLst>
          </p:cNvPr>
          <p:cNvSpPr txBox="1"/>
          <p:nvPr/>
        </p:nvSpPr>
        <p:spPr>
          <a:xfrm>
            <a:off x="9860252" y="6702015"/>
            <a:ext cx="332661" cy="215444"/>
          </a:xfrm>
          <a:prstGeom prst="rect">
            <a:avLst/>
          </a:prstGeom>
          <a:solidFill>
            <a:srgbClr val="104894"/>
          </a:solidFill>
        </p:spPr>
        <p:txBody>
          <a:bodyPr wrap="square" rtlCol="0">
            <a:spAutoFit/>
          </a:bodyPr>
          <a:lstStyle/>
          <a:p>
            <a:pPr algn="r"/>
            <a:r>
              <a:rPr lang="es-PE" sz="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38A07A0E-26A1-2940-AD4C-BDA1A50CCF16}"/>
              </a:ext>
            </a:extLst>
          </p:cNvPr>
          <p:cNvCxnSpPr>
            <a:cxnSpLocks/>
          </p:cNvCxnSpPr>
          <p:nvPr/>
        </p:nvCxnSpPr>
        <p:spPr>
          <a:xfrm>
            <a:off x="2180027" y="6407968"/>
            <a:ext cx="72829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1F83016F-AF78-E54B-AFB3-F85BDA57B3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C80808A-B14A-A849-84E5-30A0C7202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68C1819-2E34-B24A-812E-4A0518AB4AFE}"/>
              </a:ext>
            </a:extLst>
          </p:cNvPr>
          <p:cNvSpPr txBox="1"/>
          <p:nvPr/>
        </p:nvSpPr>
        <p:spPr>
          <a:xfrm>
            <a:off x="2858533" y="341788"/>
            <a:ext cx="338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NIÑAS, NIÑOS</a:t>
            </a:r>
          </a:p>
          <a:p>
            <a:r>
              <a:rPr lang="es-PE" sz="2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Y ADOLESCENTES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85B2B0D-9017-2F42-A5D5-E8F793F37B59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BAD05F2-3665-7C44-A594-7C892088654C}"/>
              </a:ext>
            </a:extLst>
          </p:cNvPr>
          <p:cNvSpPr txBox="1"/>
          <p:nvPr/>
        </p:nvSpPr>
        <p:spPr>
          <a:xfrm>
            <a:off x="3071447" y="3176295"/>
            <a:ext cx="347567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50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Número de niñas, niños y adolescentes</a:t>
            </a:r>
          </a:p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FALLECIDOS</a:t>
            </a:r>
          </a:p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ENTRE 02-08 oct 20</a:t>
            </a:r>
            <a:r>
              <a:rPr lang="en-US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22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 </a:t>
            </a:r>
            <a:r>
              <a:rPr lang="es-PE" sz="1400" b="1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Poppins" pitchFamily="2" charset="77"/>
                <a:cs typeface="Poppins" pitchFamily="2" charset="77"/>
              </a:rPr>
              <a:t>:      2</a:t>
            </a:r>
            <a:endParaRPr lang="es-PE" sz="1600" b="1" dirty="0">
              <a:solidFill>
                <a:schemeClr val="accent6">
                  <a:lumMod val="75000"/>
                </a:schemeClr>
              </a:solidFill>
              <a:highlight>
                <a:srgbClr val="FFFF00"/>
              </a:highlight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954EB3E4-8E20-AF4D-8881-55791AD5C5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356606"/>
              </p:ext>
            </p:extLst>
          </p:nvPr>
        </p:nvGraphicFramePr>
        <p:xfrm>
          <a:off x="5453588" y="3657672"/>
          <a:ext cx="3101132" cy="28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5" name="Imagen 24">
            <a:extLst>
              <a:ext uri="{FF2B5EF4-FFF2-40B4-BE49-F238E27FC236}">
                <a16:creationId xmlns:a16="http://schemas.microsoft.com/office/drawing/2014/main" id="{426C014C-F93C-FA4F-89E8-0878F4C621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8077" y="1512754"/>
            <a:ext cx="4324350" cy="1148825"/>
          </a:xfrm>
          <a:prstGeom prst="rect">
            <a:avLst/>
          </a:prstGeom>
        </p:spPr>
      </p:pic>
      <p:graphicFrame>
        <p:nvGraphicFramePr>
          <p:cNvPr id="26" name="Tabla 5">
            <a:extLst>
              <a:ext uri="{FF2B5EF4-FFF2-40B4-BE49-F238E27FC236}">
                <a16:creationId xmlns:a16="http://schemas.microsoft.com/office/drawing/2014/main" id="{1ECFD583-A1AB-FA45-A88E-3DC178295C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186320"/>
              </p:ext>
            </p:extLst>
          </p:nvPr>
        </p:nvGraphicFramePr>
        <p:xfrm>
          <a:off x="5756252" y="1490279"/>
          <a:ext cx="4248000" cy="654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1062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654589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CONTAGIADOS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NUEVOS NNA</a:t>
                      </a:r>
                    </a:p>
                    <a:p>
                      <a:pPr algn="ctr"/>
                      <a:r>
                        <a:rPr lang="es-PE" sz="900" b="1" dirty="0">
                          <a:solidFill>
                            <a:schemeClr val="bg1"/>
                          </a:solidFill>
                          <a:latin typeface="Poppins" pitchFamily="2" charset="77"/>
                          <a:cs typeface="Poppins" pitchFamily="2" charset="77"/>
                        </a:rPr>
                        <a:t>FALLECIDOS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pic>
        <p:nvPicPr>
          <p:cNvPr id="29" name="Imagen 28" descr="Imagen que contiene dibujo, juguete, muñeca, lego&#10;&#10;Descripción generada automáticamente">
            <a:extLst>
              <a:ext uri="{FF2B5EF4-FFF2-40B4-BE49-F238E27FC236}">
                <a16:creationId xmlns:a16="http://schemas.microsoft.com/office/drawing/2014/main" id="{2ED4033D-7883-1F47-8290-0D7E8D5989B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6" y="1358026"/>
            <a:ext cx="3273561" cy="5376863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CC0BE5AB-F589-4BFE-AA9C-F4030C4E5DC0}"/>
              </a:ext>
            </a:extLst>
          </p:cNvPr>
          <p:cNvSpPr txBox="1"/>
          <p:nvPr/>
        </p:nvSpPr>
        <p:spPr>
          <a:xfrm>
            <a:off x="4209482" y="5054560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104894"/>
                </a:solidFill>
                <a:latin typeface="Poppins" pitchFamily="2" charset="77"/>
                <a:cs typeface="Poppins" pitchFamily="2" charset="77"/>
              </a:rPr>
              <a:t>De 0 a </a:t>
            </a:r>
            <a:r>
              <a:rPr lang="es-PE" sz="1400" b="1" dirty="0">
                <a:solidFill>
                  <a:srgbClr val="104894"/>
                </a:solidFill>
                <a:latin typeface="Poppins" pitchFamily="2" charset="77"/>
              </a:rPr>
              <a:t>5 años: 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AF15B7E-FB31-40B8-9296-6882E83F2439}"/>
              </a:ext>
            </a:extLst>
          </p:cNvPr>
          <p:cNvSpPr txBox="1"/>
          <p:nvPr/>
        </p:nvSpPr>
        <p:spPr>
          <a:xfrm>
            <a:off x="7805060" y="4157183"/>
            <a:ext cx="2055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9D143C"/>
                </a:solidFill>
                <a:latin typeface="Poppins" pitchFamily="2" charset="77"/>
                <a:cs typeface="Poppins" pitchFamily="2" charset="77"/>
              </a:rPr>
              <a:t>De 12 a 17 </a:t>
            </a:r>
            <a:r>
              <a:rPr lang="es-PE" sz="1400" b="1" dirty="0">
                <a:solidFill>
                  <a:srgbClr val="9D143C"/>
                </a:solidFill>
                <a:latin typeface="Poppins" pitchFamily="2" charset="77"/>
              </a:rPr>
              <a:t>años: 1</a:t>
            </a:r>
          </a:p>
          <a:p>
            <a:endParaRPr lang="es-PE" sz="1400" b="1" dirty="0">
              <a:solidFill>
                <a:srgbClr val="9D143C"/>
              </a:solidFill>
              <a:latin typeface="Poppins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963BC5F3-4F7C-4C1E-8C72-D04E2C6C1EF1}"/>
              </a:ext>
            </a:extLst>
          </p:cNvPr>
          <p:cNvSpPr txBox="1"/>
          <p:nvPr/>
        </p:nvSpPr>
        <p:spPr>
          <a:xfrm>
            <a:off x="8169482" y="5222454"/>
            <a:ext cx="1690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>
                <a:solidFill>
                  <a:srgbClr val="E9A95C"/>
                </a:solidFill>
                <a:latin typeface="Poppins" pitchFamily="2" charset="77"/>
                <a:cs typeface="Poppins" pitchFamily="2" charset="77"/>
              </a:rPr>
              <a:t>De 6 a 11 años: 1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387A3BB-FCD8-4F2A-8F06-ED0C76ED4726}"/>
              </a:ext>
            </a:extLst>
          </p:cNvPr>
          <p:cNvSpPr txBox="1"/>
          <p:nvPr/>
        </p:nvSpPr>
        <p:spPr>
          <a:xfrm>
            <a:off x="2653748" y="1412396"/>
            <a:ext cx="292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Casos de contagios  registrados entre 02-08 oct</a:t>
            </a:r>
            <a:r>
              <a:rPr lang="en-US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2022</a:t>
            </a:r>
            <a:endParaRPr lang="es-PE" sz="1500" b="1" u="sng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s-PE" sz="15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2</a:t>
            </a:r>
          </a:p>
          <a:p>
            <a:endParaRPr lang="es-PE" sz="15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36" name="Tabla 35">
            <a:extLst>
              <a:ext uri="{FF2B5EF4-FFF2-40B4-BE49-F238E27FC236}">
                <a16:creationId xmlns:a16="http://schemas.microsoft.com/office/drawing/2014/main" id="{5D1C3BCC-F803-494E-B35B-1170B1E46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7514"/>
              </p:ext>
            </p:extLst>
          </p:nvPr>
        </p:nvGraphicFramePr>
        <p:xfrm>
          <a:off x="5900252" y="2174902"/>
          <a:ext cx="3960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000">
                  <a:extLst>
                    <a:ext uri="{9D8B030D-6E8A-4147-A177-3AD203B41FA5}">
                      <a16:colId xmlns:a16="http://schemas.microsoft.com/office/drawing/2014/main" val="1236016394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42331403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66170925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439685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3,286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293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99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b="1" kern="1200" dirty="0">
                          <a:solidFill>
                            <a:schemeClr val="bg1"/>
                          </a:solidFill>
                          <a:latin typeface="Poppins" pitchFamily="2" charset="77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08287"/>
                  </a:ext>
                </a:extLst>
              </a:tr>
            </a:tbl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315215EF-A6B2-4D74-9C34-3802204CF570}"/>
              </a:ext>
            </a:extLst>
          </p:cNvPr>
          <p:cNvSpPr txBox="1"/>
          <p:nvPr/>
        </p:nvSpPr>
        <p:spPr>
          <a:xfrm>
            <a:off x="3125596" y="6311358"/>
            <a:ext cx="723190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900" dirty="0"/>
              <a:t>Nota: incluye el 08 de octubre 2022.  MINSA en fallecidos aumenta o disminuye casos de periodos anteriores todos los días. Fuente: Ministerio de Salud. Plataforma Nacional Datos abiertos.  Recuperado el 10/10/2022 de https://www.datosabiertos.gob.pe/search/field_topic/covid-19-917?sort_by=changed  . Elaborado por Terre des </a:t>
            </a:r>
            <a:r>
              <a:rPr lang="es-PE" sz="900" dirty="0" err="1"/>
              <a:t>Hommes</a:t>
            </a:r>
            <a:r>
              <a:rPr lang="es-PE" sz="900" dirty="0"/>
              <a:t> </a:t>
            </a:r>
            <a:r>
              <a:rPr lang="es-PE" sz="900" dirty="0" err="1"/>
              <a:t>Suisse</a:t>
            </a:r>
            <a:r>
              <a:rPr lang="es-PE" sz="900" dirty="0"/>
              <a:t>/Incidencia/Ana Cecilia Aliaga M.</a:t>
            </a:r>
            <a:endParaRPr lang="es-419" sz="900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CB5F4DD-5517-4780-B4C5-B45F0F118FFE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Número 117– Del 02-08 oct 2022</a:t>
            </a:r>
          </a:p>
        </p:txBody>
      </p:sp>
    </p:spTree>
    <p:extLst>
      <p:ext uri="{BB962C8B-B14F-4D97-AF65-F5344CB8AC3E}">
        <p14:creationId xmlns:p14="http://schemas.microsoft.com/office/powerpoint/2010/main" val="1491460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36512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0" y="1446164"/>
            <a:ext cx="9734550" cy="5149343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87E65C6-CD75-8041-9662-7E386DA8D7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4416301"/>
              </p:ext>
            </p:extLst>
          </p:nvPr>
        </p:nvGraphicFramePr>
        <p:xfrm>
          <a:off x="509797" y="1431795"/>
          <a:ext cx="9561008" cy="4985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4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3F8A1DD-BEF7-428C-846D-D7BF48CBC9F3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117– Del 02-08 oct 2022</a:t>
            </a:r>
          </a:p>
        </p:txBody>
      </p:sp>
    </p:spTree>
    <p:extLst>
      <p:ext uri="{BB962C8B-B14F-4D97-AF65-F5344CB8AC3E}">
        <p14:creationId xmlns:p14="http://schemas.microsoft.com/office/powerpoint/2010/main" val="1514078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0" y="1360969"/>
            <a:ext cx="10375557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CC6D565-02D2-6241-8726-1A480093A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6" y="1446164"/>
            <a:ext cx="10178147" cy="5149343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5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0E0C9A9-D00C-444A-96F4-210D41A000F2}"/>
              </a:ext>
            </a:extLst>
          </p:cNvPr>
          <p:cNvSpPr txBox="1"/>
          <p:nvPr/>
        </p:nvSpPr>
        <p:spPr>
          <a:xfrm>
            <a:off x="222990" y="6161649"/>
            <a:ext cx="69304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000" dirty="0"/>
              <a:t>Nota: El Minsa hace correcciones diarias de semanas anteriores, en especial de los casos de menores de 0-5 años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87E7DB-FC6F-497B-925B-8B7402D4FF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626" y="1800212"/>
            <a:ext cx="10178147" cy="41738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AA65163-8628-4FE7-B033-2A0C316E8E29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117– Del 02-08 oct 2022</a:t>
            </a:r>
          </a:p>
        </p:txBody>
      </p:sp>
    </p:spTree>
    <p:extLst>
      <p:ext uri="{BB962C8B-B14F-4D97-AF65-F5344CB8AC3E}">
        <p14:creationId xmlns:p14="http://schemas.microsoft.com/office/powerpoint/2010/main" val="161297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26DD39A-F64B-5942-BB02-C5915C27B953}"/>
              </a:ext>
            </a:extLst>
          </p:cNvPr>
          <p:cNvSpPr/>
          <p:nvPr/>
        </p:nvSpPr>
        <p:spPr>
          <a:xfrm>
            <a:off x="0" y="1"/>
            <a:ext cx="10439400" cy="1360968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0F64BC-A2A5-A74B-93B9-8F4C16ED86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205" y="421705"/>
            <a:ext cx="2514600" cy="50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751F8-5336-5745-835A-79589BC603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633" y="324885"/>
            <a:ext cx="1706083" cy="691354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2E35295-4013-314C-A52A-47BE1300016F}"/>
              </a:ext>
            </a:extLst>
          </p:cNvPr>
          <p:cNvCxnSpPr/>
          <p:nvPr/>
        </p:nvCxnSpPr>
        <p:spPr>
          <a:xfrm flipV="1">
            <a:off x="2562445" y="318975"/>
            <a:ext cx="0" cy="69111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68F7A7F1-58EA-3B4F-AE77-F3DDC27AA58E}"/>
              </a:ext>
            </a:extLst>
          </p:cNvPr>
          <p:cNvSpPr/>
          <p:nvPr/>
        </p:nvSpPr>
        <p:spPr>
          <a:xfrm>
            <a:off x="-25580" y="1360969"/>
            <a:ext cx="10439400" cy="5884553"/>
          </a:xfrm>
          <a:prstGeom prst="rect">
            <a:avLst/>
          </a:prstGeom>
          <a:solidFill>
            <a:srgbClr val="1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104894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1E8E17-150A-F34D-94E2-03BC6CAB0B28}"/>
              </a:ext>
            </a:extLst>
          </p:cNvPr>
          <p:cNvSpPr txBox="1"/>
          <p:nvPr/>
        </p:nvSpPr>
        <p:spPr>
          <a:xfrm>
            <a:off x="2763530" y="336510"/>
            <a:ext cx="52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EVOLUCIÓN DE NUEVOS FALLECIDOS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DE 0 A 17 AÑOS</a:t>
            </a:r>
          </a:p>
          <a:p>
            <a:r>
              <a:rPr lang="es-PE" sz="2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Gráfico 8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3B84E20-B852-A943-8DC7-89FF4B2BA16A}"/>
              </a:ext>
            </a:extLst>
          </p:cNvPr>
          <p:cNvSpPr txBox="1"/>
          <p:nvPr/>
        </p:nvSpPr>
        <p:spPr>
          <a:xfrm>
            <a:off x="9867900" y="6702015"/>
            <a:ext cx="32501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PE" sz="800" b="1" dirty="0">
                <a:solidFill>
                  <a:schemeClr val="accent1">
                    <a:lumMod val="50000"/>
                  </a:schemeClr>
                </a:solidFill>
                <a:latin typeface="Poppins" pitchFamily="2" charset="77"/>
                <a:cs typeface="Poppins" pitchFamily="2" charset="77"/>
              </a:rPr>
              <a:t>6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F2C4264-1C36-49EB-A5D6-CF14715250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976"/>
          <a:stretch/>
        </p:blipFill>
        <p:spPr>
          <a:xfrm>
            <a:off x="0" y="0"/>
            <a:ext cx="10439400" cy="13501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96A553F-A6E6-49D2-87F3-F0CEAE033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4163" y="1398328"/>
            <a:ext cx="7258050" cy="519112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BCC632B-644C-4BC0-8E64-9461702A0932}"/>
              </a:ext>
            </a:extLst>
          </p:cNvPr>
          <p:cNvSpPr txBox="1"/>
          <p:nvPr/>
        </p:nvSpPr>
        <p:spPr>
          <a:xfrm>
            <a:off x="-4802" y="6767819"/>
            <a:ext cx="3283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Radar COVID -19</a:t>
            </a:r>
          </a:p>
          <a:p>
            <a:r>
              <a:rPr lang="es-PE" sz="100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Número 117– Del 02-08 oct 2022</a:t>
            </a:r>
          </a:p>
        </p:txBody>
      </p:sp>
    </p:spTree>
    <p:extLst>
      <p:ext uri="{BB962C8B-B14F-4D97-AF65-F5344CB8AC3E}">
        <p14:creationId xmlns:p14="http://schemas.microsoft.com/office/powerpoint/2010/main" val="502584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325386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42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Del 28 de marzo – 03 de abril 2021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87" y="4587540"/>
            <a:ext cx="224037" cy="22403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2" y="4123736"/>
            <a:ext cx="224038" cy="2240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4939743"/>
            <a:ext cx="223200" cy="2232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308491"/>
            <a:ext cx="225779" cy="2232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12EC59E2-B1F5-8F48-9605-D1A288131E0D}"/>
              </a:ext>
            </a:extLst>
          </p:cNvPr>
          <p:cNvSpPr/>
          <p:nvPr/>
        </p:nvSpPr>
        <p:spPr>
          <a:xfrm>
            <a:off x="0" y="0"/>
            <a:ext cx="10439400" cy="6251510"/>
          </a:xfrm>
          <a:prstGeom prst="rect">
            <a:avLst/>
          </a:prstGeom>
          <a:solidFill>
            <a:srgbClr val="9D14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DE74183-8B5C-A14E-B23C-8FABFE7154F6}"/>
              </a:ext>
            </a:extLst>
          </p:cNvPr>
          <p:cNvSpPr txBox="1"/>
          <p:nvPr/>
        </p:nvSpPr>
        <p:spPr>
          <a:xfrm>
            <a:off x="1161128" y="2266425"/>
            <a:ext cx="364287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Carmen Barrantes    c.barrantes@terredeshommessuisse.ch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Coordinadora de Comunicaciones para América Latina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Asistente de Edición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Liliana Carrillo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Henry Molina 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Procesamiento estadístico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+mn-cs"/>
              </a:rPr>
              <a:t>Ana Aliaga M.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Daniel A. Carrión Nº 866 1° piso, Magdalena del Mar, Lima.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Teléfono: (+51) 01-463-1911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https://terredeshommessuisse.org.pe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https://www.facebook.com/tdhsperu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34A4BD5-BEF2-C045-A037-984FA2CEEF8B}"/>
              </a:ext>
            </a:extLst>
          </p:cNvPr>
          <p:cNvSpPr txBox="1"/>
          <p:nvPr/>
        </p:nvSpPr>
        <p:spPr>
          <a:xfrm>
            <a:off x="5744299" y="2247443"/>
            <a:ext cx="3937819" cy="124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Radar COVID – 19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Número 117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200" b="1" dirty="0">
                <a:solidFill>
                  <a:prstClr val="white"/>
                </a:solidFill>
                <a:latin typeface="Poppins" pitchFamily="2" charset="77"/>
                <a:cs typeface="Poppins" pitchFamily="2" charset="77"/>
              </a:rPr>
              <a:t>D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el  02 al 08 de octubre 2022</a:t>
            </a:r>
          </a:p>
          <a:p>
            <a:pPr marL="0" marR="0" lvl="0" indent="0" algn="l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  <a:p>
            <a:pPr marL="0" marR="0" lvl="0" indent="0" algn="just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Información actualizada sobre cómo afecta la pandemia a las niñas, niños y adolescentes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42D3CF-1BE1-AA4C-BE38-40E2A60C5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2" y="4749513"/>
            <a:ext cx="224037" cy="22403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19AD908-8AE3-E645-96F9-207AB66EC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501" y="4343491"/>
            <a:ext cx="224038" cy="22403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CF3BFEB-E814-664A-8274-CBF9C1B79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01" y="5117530"/>
            <a:ext cx="223200" cy="223200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420926-7D7E-9B42-8C18-78C29F00CE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491" y="5476409"/>
            <a:ext cx="225779" cy="2232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F90CB3D-5440-1D40-8502-E6EE427431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2738" y="6490464"/>
            <a:ext cx="1668901" cy="33569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D9F7F209-D364-4C15-8047-4680159969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02" y="6402930"/>
            <a:ext cx="1765299" cy="80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9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24423</TotalTime>
  <Words>599</Words>
  <Application>Microsoft Office PowerPoint</Application>
  <PresentationFormat>Personalizado</PresentationFormat>
  <Paragraphs>158</Paragraphs>
  <Slides>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Clan-Black</vt:lpstr>
      <vt:lpstr>Poppins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Christian Espinoza Rivera</dc:creator>
  <cp:lastModifiedBy>Liliana</cp:lastModifiedBy>
  <cp:revision>757</cp:revision>
  <dcterms:created xsi:type="dcterms:W3CDTF">2020-09-05T20:49:00Z</dcterms:created>
  <dcterms:modified xsi:type="dcterms:W3CDTF">2022-10-17T20:19:53Z</dcterms:modified>
</cp:coreProperties>
</file>