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79" r:id="rId2"/>
    <p:sldId id="270" r:id="rId3"/>
    <p:sldId id="266" r:id="rId4"/>
    <p:sldId id="269" r:id="rId5"/>
    <p:sldId id="281" r:id="rId6"/>
    <p:sldId id="286" r:id="rId7"/>
    <p:sldId id="280" r:id="rId8"/>
  </p:sldIdLst>
  <p:sldSz cx="104394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FE63A6-328A-E44A-BEEA-37B83BAA831F}">
          <p14:sldIdLst>
            <p14:sldId id="279"/>
            <p14:sldId id="270"/>
            <p14:sldId id="266"/>
            <p14:sldId id="269"/>
            <p14:sldId id="281"/>
            <p14:sldId id="286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13" userDrawn="1">
          <p15:clr>
            <a:srgbClr val="A4A3A4"/>
          </p15:clr>
        </p15:guide>
        <p15:guide id="2" pos="32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ecilia Aliaga Márquez" initials="ACAM" lastIdx="1" clrIdx="0">
    <p:extLst>
      <p:ext uri="{19B8F6BF-5375-455C-9EA6-DF929625EA0E}">
        <p15:presenceInfo xmlns:p15="http://schemas.microsoft.com/office/powerpoint/2012/main" userId="b54476c98f130d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43C"/>
    <a:srgbClr val="104894"/>
    <a:srgbClr val="0C503D"/>
    <a:srgbClr val="EE8C4B"/>
    <a:srgbClr val="E9A95C"/>
    <a:srgbClr val="9F243A"/>
    <a:srgbClr val="ECAA55"/>
    <a:srgbClr val="4966A8"/>
    <a:srgbClr val="C12B27"/>
    <a:srgbClr val="29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9" autoAdjust="0"/>
    <p:restoredTop sz="96357" autoAdjust="0"/>
  </p:normalViewPr>
  <p:slideViewPr>
    <p:cSldViewPr snapToGrid="0" snapToObjects="1">
      <p:cViewPr varScale="1">
        <p:scale>
          <a:sx n="70" d="100"/>
          <a:sy n="70" d="100"/>
        </p:scale>
        <p:origin x="84" y="876"/>
      </p:cViewPr>
      <p:guideLst>
        <p:guide orient="horz" pos="2313"/>
        <p:guide pos="3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364229132469E-3"/>
          <c:y val="5.2603309522924677E-2"/>
          <c:w val="0.87023273273273272"/>
          <c:h val="0.8702327327327327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A-CA4A-B5F8-9B56C8E1FC17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A-CA4A-B5F8-9B56C8E1FC17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A-CA4A-B5F8-9B56C8E1FC1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419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CA-CA4A-B5F8-9B56C8E1FC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419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CA-CA4A-B5F8-9B56C8E1FC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419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CA-CA4A-B5F8-9B56C8E1F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427</c:v>
                </c:pt>
                <c:pt idx="1">
                  <c:v>346</c:v>
                </c:pt>
                <c:pt idx="2">
                  <c:v>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CA-CA4A-B5F8-9B56C8E1FC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51901047746437"/>
          <c:y val="8.0038612757953528E-2"/>
          <c:w val="0.72715253655761836"/>
          <c:h val="0.778537327737521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B-FB48-A06E-0F0D7A82C8C0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B-FB48-A06E-0F0D7A82C8C0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B-FB48-A06E-0F0D7A82C8C0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2B-FB48-A06E-0F0D7A82C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2B-FB48-A06E-0F0D7A82C8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Gráfico 3 . EVOLUCIÓN DE NUEVOS FALLECIDOS DE 0 A 17 AÑOS</a:t>
            </a:r>
            <a:r>
              <a:rPr lang="es-PE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Semana 23(05-11 jun 2022) – Semana 44 (30oct-05nov 2022)</a:t>
            </a:r>
          </a:p>
        </c:rich>
      </c:tx>
      <c:layout>
        <c:manualLayout>
          <c:xMode val="edge"/>
          <c:yMode val="edge"/>
          <c:x val="0.11876979916761915"/>
          <c:y val="3.059288534377930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21088989780162E-2"/>
          <c:y val="9.6036705845726503E-2"/>
          <c:w val="0.94442910700282523"/>
          <c:h val="0.78731058457145309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D7E-4280-91D9-2FB0D3C677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338-466C-93E3-D5E8DFB039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C1-497A-8220-6A165F23426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FB9-475B-8B20-4923221C82E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F11-4022-A29C-9A9181202AD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E7-4E30-8323-15AAD6E78C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544-48E1-9F41-6450A47D14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2E-494F-B7FE-1D4CD68648B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327-4DCC-B39E-F9107AE07AD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95-489E-8591-8835B0A0E3B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F7-4C2D-B638-518673A4D713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03C-49E3-87F1-F0517DF1C6F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851-4D66-B011-2A03A38F4E58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C77-4D71-BF5B-71E8909CA61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BD3-4576-A1D0-F3E6F2BBB1B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3409255593134111E-2"/>
                      <c:h val="5.1180647467496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6291-49ED-81E0-E854EE1AA05D}"/>
                </c:ext>
              </c:extLst>
            </c:dLbl>
            <c:dLbl>
              <c:idx val="16"/>
              <c:layout>
                <c:manualLayout>
                  <c:x val="-6.306866388983254E-5"/>
                  <c:y val="-4.21494174894777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9B6-4846-BA83-5C5C7D5E073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616-41F1-B90F-30120879DB8A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C10A-49FF-8BCD-2D16B0975EC9}"/>
                </c:ext>
              </c:extLst>
            </c:dLbl>
            <c:dLbl>
              <c:idx val="19"/>
              <c:layout>
                <c:manualLayout>
                  <c:x val="-8.0329396231025012E-3"/>
                  <c:y val="-3.96018491735246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8-4B51-8B44-9584A8A750D0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02D-40FD-8EBF-6AAB86EB30AB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EC2-4885-A8B8-9637D3961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Hoja1!$A$2:$A$31</c:f>
              <c:strCache>
                <c:ptCount val="22"/>
                <c:pt idx="0">
                  <c:v>Sem 23 
(05 - 11 jun 22)</c:v>
                </c:pt>
                <c:pt idx="1">
                  <c:v>Sem 24
 (12 - 18 jun 22)</c:v>
                </c:pt>
                <c:pt idx="2">
                  <c:v>Sem 25
 (19 - 25 jun 22)</c:v>
                </c:pt>
                <c:pt idx="3">
                  <c:v>Sem 26
 (26 jun - 02 julio 22)</c:v>
                </c:pt>
                <c:pt idx="4">
                  <c:v>Sem 27 
(03 - 09 julio 22)</c:v>
                </c:pt>
                <c:pt idx="5">
                  <c:v>Sem 28
 (10-16 julio 22)</c:v>
                </c:pt>
                <c:pt idx="6">
                  <c:v>Sem 29
 (17-23 julio 22)</c:v>
                </c:pt>
                <c:pt idx="7">
                  <c:v>Sem 30 
(24-30 julio 22)</c:v>
                </c:pt>
                <c:pt idx="8">
                  <c:v>Sem 31
 (31 jul - 
06 ago 22)</c:v>
                </c:pt>
                <c:pt idx="9">
                  <c:v>Sem 32
 (07 - 13 ago 22)</c:v>
                </c:pt>
                <c:pt idx="10">
                  <c:v>Sem 33
 (14 - 20 ago 22)</c:v>
                </c:pt>
                <c:pt idx="11">
                  <c:v>Sem 34
 (21 - 27 ago 22)</c:v>
                </c:pt>
                <c:pt idx="12">
                  <c:v>Sem 35
 (28 ago-03 set 22)</c:v>
                </c:pt>
                <c:pt idx="13">
                  <c:v>Sem 36
 (04 - 10 set 22)</c:v>
                </c:pt>
                <c:pt idx="14">
                  <c:v>Sem 37
 (11 - 17 set 22)</c:v>
                </c:pt>
                <c:pt idx="15">
                  <c:v>Sem 38
 (18 - 24 set 22)</c:v>
                </c:pt>
                <c:pt idx="16">
                  <c:v>Sem 39
 (25 set-01 oct 22)</c:v>
                </c:pt>
                <c:pt idx="17">
                  <c:v>Sem 40
 (02-08 oct 22)</c:v>
                </c:pt>
                <c:pt idx="18">
                  <c:v>Sem 41
 (09-15 oct 22)</c:v>
                </c:pt>
                <c:pt idx="19">
                  <c:v>Sem 42
 (16-22 oct 22)</c:v>
                </c:pt>
                <c:pt idx="20">
                  <c:v>Sem 43
 (23-29 oct 22)</c:v>
                </c:pt>
                <c:pt idx="21">
                  <c:v>Sem 41
 (30 oct -05nov 22)</c:v>
                </c:pt>
              </c:strCache>
            </c:strRef>
          </c:cat>
          <c:val>
            <c:numRef>
              <c:f>Hoja1!$B$2:$B$31</c:f>
              <c:numCache>
                <c:formatCode>Estándar</c:formatCode>
                <c:ptCount val="22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8</c:v>
                </c:pt>
                <c:pt idx="8">
                  <c:v>11</c:v>
                </c:pt>
                <c:pt idx="9">
                  <c:v>9</c:v>
                </c:pt>
                <c:pt idx="10">
                  <c:v>9</c:v>
                </c:pt>
                <c:pt idx="11">
                  <c:v>6</c:v>
                </c:pt>
                <c:pt idx="12">
                  <c:v>6</c:v>
                </c:pt>
                <c:pt idx="13">
                  <c:v>5</c:v>
                </c:pt>
                <c:pt idx="14">
                  <c:v>9</c:v>
                </c:pt>
                <c:pt idx="15">
                  <c:v>6</c:v>
                </c:pt>
                <c:pt idx="16">
                  <c:v>4</c:v>
                </c:pt>
                <c:pt idx="17">
                  <c:v>2</c:v>
                </c:pt>
                <c:pt idx="18">
                  <c:v>5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Estándar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66021839"/>
        <c:crosses val="autoZero"/>
        <c:auto val="1"/>
        <c:lblAlgn val="ctr"/>
        <c:lblOffset val="150"/>
        <c:noMultiLvlLbl val="0"/>
      </c:catAx>
      <c:valAx>
        <c:axId val="966021839"/>
        <c:scaling>
          <c:orientation val="minMax"/>
          <c:max val="12"/>
        </c:scaling>
        <c:delete val="0"/>
        <c:axPos val="l"/>
        <c:numFmt formatCode="Estándar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007263343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5B59-444A-4777-8272-155DA6F0071A}" type="datetimeFigureOut">
              <a:rPr lang="es-419" smtClean="0"/>
              <a:t>8/11/2022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143000"/>
            <a:ext cx="4473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E4A3-5DC5-4776-8BB7-7F1BEFB3E76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921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526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6601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675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5047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6931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8522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B2C-84EF-4F0D-B883-E5EFF7C48A3D}" type="datetime1">
              <a:rPr lang="es-PE" smtClean="0"/>
              <a:t>8/11/2022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900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E78-CA81-43CB-979F-183AE23C2040}" type="datetime1">
              <a:rPr lang="es-PE" smtClean="0"/>
              <a:t>8/11/2022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05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DA0-F1C9-48E0-A18B-AF7A7D8A2757}" type="datetime1">
              <a:rPr lang="es-PE" smtClean="0"/>
              <a:t>8/11/2022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1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DC1D-118E-40A6-9AC8-8A2A8B69AB4D}" type="datetime1">
              <a:rPr lang="es-PE" smtClean="0"/>
              <a:t>8/11/2022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69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1C19-51DD-405E-80E5-FCCD400DD3AC}" type="datetime1">
              <a:rPr lang="es-PE" smtClean="0"/>
              <a:t>8/11/2022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24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54D0-78BE-48B1-88F1-940261A89122}" type="datetime1">
              <a:rPr lang="es-PE" smtClean="0"/>
              <a:t>8/11/2022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66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2668-A8A0-49AD-A518-1CA928C5C248}" type="datetime1">
              <a:rPr lang="es-PE" smtClean="0"/>
              <a:t>8/11/2022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046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231B-BC05-408C-9E71-0006C25B4718}" type="datetime1">
              <a:rPr lang="es-PE" smtClean="0"/>
              <a:t>8/11/2022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09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08F9-BC2F-4694-A6B9-4CAD0D10FB79}" type="datetime1">
              <a:rPr lang="es-PE" smtClean="0"/>
              <a:t>8/11/2022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12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B246-8496-4546-B1D5-E53742EFA281}" type="datetime1">
              <a:rPr lang="es-PE" smtClean="0"/>
              <a:t>8/11/2022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46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4314-251F-446D-A663-0C4EE8FFBD83}" type="datetime1">
              <a:rPr lang="es-PE" smtClean="0"/>
              <a:t>8/11/2022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5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88F6-78B0-4F1F-B04C-2BE58554B4E9}" type="datetime1">
              <a:rPr lang="es-PE" smtClean="0"/>
              <a:t>8/11/2022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1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chart" Target="../charts/char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8F48D0-E198-A341-96D4-03201041D483}"/>
              </a:ext>
            </a:extLst>
          </p:cNvPr>
          <p:cNvSpPr txBox="1"/>
          <p:nvPr/>
        </p:nvSpPr>
        <p:spPr>
          <a:xfrm>
            <a:off x="273376" y="190166"/>
            <a:ext cx="331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Covid-19 • Número 121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0438EF4-73D8-3343-9304-A3B8BE2C001B}"/>
              </a:ext>
            </a:extLst>
          </p:cNvPr>
          <p:cNvGrpSpPr/>
          <p:nvPr/>
        </p:nvGrpSpPr>
        <p:grpSpPr>
          <a:xfrm>
            <a:off x="3020068" y="564506"/>
            <a:ext cx="4208913" cy="3409857"/>
            <a:chOff x="2944652" y="687056"/>
            <a:chExt cx="4208913" cy="340985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F069218-4E93-CB43-A173-44EBFD9AB695}"/>
                </a:ext>
              </a:extLst>
            </p:cNvPr>
            <p:cNvSpPr txBox="1"/>
            <p:nvPr/>
          </p:nvSpPr>
          <p:spPr>
            <a:xfrm>
              <a:off x="3491315" y="2810052"/>
              <a:ext cx="3169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ESPECIAL NIÑAS, NIÑOS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Y ADOLESCENTES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015E45B-338D-E848-95F4-36FC7AD85125}"/>
                </a:ext>
              </a:extLst>
            </p:cNvPr>
            <p:cNvSpPr txBox="1"/>
            <p:nvPr/>
          </p:nvSpPr>
          <p:spPr>
            <a:xfrm>
              <a:off x="2944652" y="687056"/>
              <a:ext cx="4208913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8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an-Black" panose="02000503040000020004" pitchFamily="2" charset="77"/>
                  <a:ea typeface="+mn-ea"/>
                  <a:cs typeface="Poppins" pitchFamily="2" charset="77"/>
                </a:rPr>
                <a:t>RADAR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1D635DA-CF2B-1548-9751-DD3D19BE6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7227" y="2008372"/>
              <a:ext cx="3728370" cy="643234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878B98F-CF21-6148-BECB-6BF28ED7829B}"/>
                </a:ext>
              </a:extLst>
            </p:cNvPr>
            <p:cNvSpPr/>
            <p:nvPr/>
          </p:nvSpPr>
          <p:spPr>
            <a:xfrm>
              <a:off x="3075430" y="3512138"/>
              <a:ext cx="39751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En coordinación con la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Defensoría del Pueblo del Perú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0" y="6379511"/>
            <a:ext cx="10439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542" y="6537598"/>
            <a:ext cx="1668901" cy="335699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37CBC2-B62F-2C4A-BB87-F01D357FD0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8" y="6562620"/>
            <a:ext cx="4229922" cy="48221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C96E500-226C-4141-9F99-8CEB21EB445E}"/>
              </a:ext>
            </a:extLst>
          </p:cNvPr>
          <p:cNvSpPr txBox="1"/>
          <p:nvPr/>
        </p:nvSpPr>
        <p:spPr>
          <a:xfrm>
            <a:off x="4948518" y="209020"/>
            <a:ext cx="5217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30 octubre al 05 de noviembre del 2022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DAB5A11-9C6B-4D16-906C-BB203B4AB26B}"/>
              </a:ext>
            </a:extLst>
          </p:cNvPr>
          <p:cNvSpPr/>
          <p:nvPr/>
        </p:nvSpPr>
        <p:spPr>
          <a:xfrm>
            <a:off x="0" y="6305549"/>
            <a:ext cx="10439400" cy="89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B1BF566-AA42-4DC1-A05B-44E77E6791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9" y="6362662"/>
            <a:ext cx="1740358" cy="7891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942" y="6689998"/>
            <a:ext cx="1668901" cy="3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00292" y="6702015"/>
            <a:ext cx="39262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2973630" y="3103101"/>
            <a:ext cx="327356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05 de noviembre 2022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TOTAL DE FALLECIDOS</a:t>
            </a:r>
            <a:r>
              <a:rPr lang="es-PE" sz="16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  1,481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37881E9-8795-C04A-9670-15DF8B669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553923"/>
              </p:ext>
            </p:extLst>
          </p:nvPr>
        </p:nvGraphicFramePr>
        <p:xfrm>
          <a:off x="5486603" y="3587643"/>
          <a:ext cx="2852254" cy="263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C59A6EAC-8C08-1F42-AFBE-1D7057F10DBD}"/>
              </a:ext>
            </a:extLst>
          </p:cNvPr>
          <p:cNvSpPr txBox="1"/>
          <p:nvPr/>
        </p:nvSpPr>
        <p:spPr>
          <a:xfrm>
            <a:off x="3680924" y="4547395"/>
            <a:ext cx="229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</a:rPr>
              <a:t>5 años:  708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0C07B9F-97D9-6C40-8E0E-C932C958717F}"/>
              </a:ext>
            </a:extLst>
          </p:cNvPr>
          <p:cNvSpPr txBox="1"/>
          <p:nvPr/>
        </p:nvSpPr>
        <p:spPr>
          <a:xfrm>
            <a:off x="8010589" y="4169910"/>
            <a:ext cx="1971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427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DD4BDC-E3BE-7041-87EC-2ED98A906C3B}"/>
              </a:ext>
            </a:extLst>
          </p:cNvPr>
          <p:cNvSpPr txBox="1"/>
          <p:nvPr/>
        </p:nvSpPr>
        <p:spPr>
          <a:xfrm>
            <a:off x="7884075" y="5642291"/>
            <a:ext cx="2186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346</a:t>
            </a:r>
            <a:endParaRPr lang="es-PE" sz="1400" b="1" dirty="0">
              <a:solidFill>
                <a:srgbClr val="E9A95C"/>
              </a:solidFill>
              <a:latin typeface="Poppins" pitchFamily="2" charset="77"/>
            </a:endParaRPr>
          </a:p>
        </p:txBody>
      </p:sp>
      <p:pic>
        <p:nvPicPr>
          <p:cNvPr id="25" name="Imagen 24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C4FED293-B61E-0945-98A0-3B461AD4FE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523" y="1320268"/>
            <a:ext cx="3273561" cy="537686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064AE44-351B-FC43-9BDF-96CB41BCA6A9}"/>
              </a:ext>
            </a:extLst>
          </p:cNvPr>
          <p:cNvSpPr txBox="1"/>
          <p:nvPr/>
        </p:nvSpPr>
        <p:spPr>
          <a:xfrm>
            <a:off x="2433918" y="1453618"/>
            <a:ext cx="3125487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05 de noviembre 2022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1</a:t>
            </a:r>
          </a:p>
          <a:p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Acumulado de fallecidos</a:t>
            </a:r>
          </a:p>
          <a:p>
            <a:r>
              <a:rPr lang="es-PE" sz="105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(desde el inicio de la pandemia)</a:t>
            </a:r>
          </a:p>
          <a:p>
            <a:endParaRPr lang="es-PE" sz="16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CC753C-01EA-F548-9996-C3525E2164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1" name="Tabla 5">
            <a:extLst>
              <a:ext uri="{FF2B5EF4-FFF2-40B4-BE49-F238E27FC236}">
                <a16:creationId xmlns:a16="http://schemas.microsoft.com/office/drawing/2014/main" id="{F08B41B2-CBCD-4545-ACDB-39C866524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92566"/>
              </p:ext>
            </p:extLst>
          </p:nvPr>
        </p:nvGraphicFramePr>
        <p:xfrm>
          <a:off x="5641841" y="1597669"/>
          <a:ext cx="4340624" cy="47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477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75764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983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475178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graphicFrame>
        <p:nvGraphicFramePr>
          <p:cNvPr id="36" name="Tabla 5">
            <a:extLst>
              <a:ext uri="{FF2B5EF4-FFF2-40B4-BE49-F238E27FC236}">
                <a16:creationId xmlns:a16="http://schemas.microsoft.com/office/drawing/2014/main" id="{177DC6BC-996E-4A36-BD7A-18C63DAFF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346729"/>
              </p:ext>
            </p:extLst>
          </p:nvPr>
        </p:nvGraphicFramePr>
        <p:xfrm>
          <a:off x="5682539" y="2220460"/>
          <a:ext cx="432434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908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318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70463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25379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4,161,617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217,080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b="1" kern="1200" dirty="0">
                        <a:solidFill>
                          <a:schemeClr val="bg1"/>
                        </a:solidFill>
                        <a:latin typeface="Poppins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1,481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19AC87A4-2B54-4768-905C-C09F2E683FAA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121– Del 30 oct-05 nov 2022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A6A25F1-900F-44F5-A53F-6BF1F7ECA362}"/>
              </a:ext>
            </a:extLst>
          </p:cNvPr>
          <p:cNvSpPr txBox="1"/>
          <p:nvPr/>
        </p:nvSpPr>
        <p:spPr>
          <a:xfrm>
            <a:off x="3125596" y="6311358"/>
            <a:ext cx="72319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/>
              <a:t>Nota: incluye el 05 de noviembre 2022.  MINSA en fallecidos aumenta o disminuye casos de periodos anteriores todos los días. Fuente: Ministerio de Salud. Plataforma Nacional Datos abiertos.  Recuperado el 07/11/2022 de https://www.datosabiertos.gob.pe/search/field_topic/covid-19-917?sort_by=changed  . Elaborado por Terre des </a:t>
            </a:r>
            <a:r>
              <a:rPr lang="es-PE" sz="900" dirty="0" err="1"/>
              <a:t>Hommes</a:t>
            </a:r>
            <a:r>
              <a:rPr lang="es-PE" sz="900" dirty="0"/>
              <a:t> </a:t>
            </a:r>
            <a:r>
              <a:rPr lang="es-PE" sz="900" dirty="0" err="1"/>
              <a:t>Suisse</a:t>
            </a:r>
            <a:r>
              <a:rPr lang="es-PE" sz="900" dirty="0"/>
              <a:t>/Incidencia/Ana Cecilia Aliaga M.</a:t>
            </a:r>
            <a:endParaRPr lang="es-419" sz="900" dirty="0"/>
          </a:p>
        </p:txBody>
      </p:sp>
    </p:spTree>
    <p:extLst>
      <p:ext uri="{BB962C8B-B14F-4D97-AF65-F5344CB8AC3E}">
        <p14:creationId xmlns:p14="http://schemas.microsoft.com/office/powerpoint/2010/main" val="125316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071447" y="3176295"/>
            <a:ext cx="347567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FALLECIDOS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30 oct-05 nov 20</a:t>
            </a:r>
            <a:r>
              <a:rPr lang="en-US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22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PE" sz="14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    0</a:t>
            </a:r>
            <a:endParaRPr lang="es-PE" sz="1600" b="1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954EB3E4-8E20-AF4D-8881-55791AD5C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202078"/>
              </p:ext>
            </p:extLst>
          </p:nvPr>
        </p:nvGraphicFramePr>
        <p:xfrm>
          <a:off x="5453588" y="3657672"/>
          <a:ext cx="3101132" cy="289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426C014C-F93C-FA4F-89E8-0878F4C621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6" name="Tabla 5">
            <a:extLst>
              <a:ext uri="{FF2B5EF4-FFF2-40B4-BE49-F238E27FC236}">
                <a16:creationId xmlns:a16="http://schemas.microsoft.com/office/drawing/2014/main" id="{1ECFD583-A1AB-FA45-A88E-3DC17829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86320"/>
              </p:ext>
            </p:extLst>
          </p:nvPr>
        </p:nvGraphicFramePr>
        <p:xfrm>
          <a:off x="5756252" y="1490279"/>
          <a:ext cx="4248000" cy="65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65458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9" name="Imagen 28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2ED4033D-7883-1F47-8290-0D7E8D598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6" y="1358026"/>
            <a:ext cx="3273561" cy="537686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C0BE5AB-F589-4BFE-AA9C-F4030C4E5DC0}"/>
              </a:ext>
            </a:extLst>
          </p:cNvPr>
          <p:cNvSpPr txBox="1"/>
          <p:nvPr/>
        </p:nvSpPr>
        <p:spPr>
          <a:xfrm>
            <a:off x="4209482" y="5054560"/>
            <a:ext cx="169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AF15B7E-FB31-40B8-9296-6882E83F2439}"/>
              </a:ext>
            </a:extLst>
          </p:cNvPr>
          <p:cNvSpPr txBox="1"/>
          <p:nvPr/>
        </p:nvSpPr>
        <p:spPr>
          <a:xfrm>
            <a:off x="7805060" y="4157183"/>
            <a:ext cx="205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0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63BC5F3-4F7C-4C1E-8C72-D04E2C6C1EF1}"/>
              </a:ext>
            </a:extLst>
          </p:cNvPr>
          <p:cNvSpPr txBox="1"/>
          <p:nvPr/>
        </p:nvSpPr>
        <p:spPr>
          <a:xfrm>
            <a:off x="8169482" y="5222454"/>
            <a:ext cx="169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0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A387A3BB-FCD8-4F2A-8F06-ED0C76ED4726}"/>
              </a:ext>
            </a:extLst>
          </p:cNvPr>
          <p:cNvSpPr txBox="1"/>
          <p:nvPr/>
        </p:nvSpPr>
        <p:spPr>
          <a:xfrm>
            <a:off x="2653748" y="1412396"/>
            <a:ext cx="292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de contagios  registrados entre 30 oct-05 nov</a:t>
            </a:r>
            <a:r>
              <a:rPr lang="en-US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2022</a:t>
            </a:r>
            <a:endParaRPr lang="es-PE" sz="15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2</a:t>
            </a: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5D1C3BCC-F803-494E-B35B-1170B1E46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86137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5,539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A668D853-C763-47B6-866D-A20D9ED86046}"/>
              </a:ext>
            </a:extLst>
          </p:cNvPr>
          <p:cNvSpPr txBox="1"/>
          <p:nvPr/>
        </p:nvSpPr>
        <p:spPr>
          <a:xfrm>
            <a:off x="3125596" y="6311358"/>
            <a:ext cx="72319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/>
              <a:t>Nota: incluye el 05 de noviembre 2022.  MINSA en fallecidos aumenta o disminuye casos de periodos anteriores todos los días. Fuente: Ministerio de Salud. Plataforma Nacional Datos abiertos.  Recuperado el 07/11/2022 de https://www.datosabiertos.gob.pe/search/field_topic/covid-19-917?sort_by=changed  . Elaborado por Terre des </a:t>
            </a:r>
            <a:r>
              <a:rPr lang="es-PE" sz="900" dirty="0" err="1"/>
              <a:t>Hommes</a:t>
            </a:r>
            <a:r>
              <a:rPr lang="es-PE" sz="900" dirty="0"/>
              <a:t> </a:t>
            </a:r>
            <a:r>
              <a:rPr lang="es-PE" sz="900" dirty="0" err="1"/>
              <a:t>Suisse</a:t>
            </a:r>
            <a:r>
              <a:rPr lang="es-PE" sz="900" dirty="0"/>
              <a:t>/Incidencia/Ana Cecilia Aliaga M.</a:t>
            </a:r>
            <a:endParaRPr lang="es-419" sz="900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218B53E-B0E4-410F-93DD-DCA3C674C732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121– Del 30 oct-05 nov 2022</a:t>
            </a:r>
          </a:p>
        </p:txBody>
      </p:sp>
    </p:spTree>
    <p:extLst>
      <p:ext uri="{BB962C8B-B14F-4D97-AF65-F5344CB8AC3E}">
        <p14:creationId xmlns:p14="http://schemas.microsoft.com/office/powerpoint/2010/main" val="149146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36512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46164"/>
            <a:ext cx="9734550" cy="5149343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208823"/>
              </p:ext>
            </p:extLst>
          </p:nvPr>
        </p:nvGraphicFramePr>
        <p:xfrm>
          <a:off x="509797" y="1431795"/>
          <a:ext cx="9561008" cy="498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5A9F3E2-C9A9-4F3F-A358-9737B5B3E67F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121– Del 30 oct-05 nov 2022</a:t>
            </a:r>
          </a:p>
        </p:txBody>
      </p:sp>
    </p:spTree>
    <p:extLst>
      <p:ext uri="{BB962C8B-B14F-4D97-AF65-F5344CB8AC3E}">
        <p14:creationId xmlns:p14="http://schemas.microsoft.com/office/powerpoint/2010/main" val="151407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60969"/>
            <a:ext cx="10375557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6" y="1446164"/>
            <a:ext cx="10178147" cy="514934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E0C9A9-D00C-444A-96F4-210D41A000F2}"/>
              </a:ext>
            </a:extLst>
          </p:cNvPr>
          <p:cNvSpPr txBox="1"/>
          <p:nvPr/>
        </p:nvSpPr>
        <p:spPr>
          <a:xfrm>
            <a:off x="222990" y="6161649"/>
            <a:ext cx="693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 dirty="0"/>
              <a:t>Nota: El Minsa hace correcciones diarias de semanas anteriores, en especial de los casos de menores de 0-5 años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7DA8F6D-1491-4F93-A70C-4EE85F5AD9C1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121– Del 30 oct-05 nov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3973FE4-6DB9-4E51-B602-011D28133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147" y="1782673"/>
            <a:ext cx="10149626" cy="42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7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25580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6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128D5D2-BBE3-4764-BDDF-97DC0B7E169C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121– Del 30 oct-05 nov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CC58E1-C517-4019-BDC9-C5D8598E4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400" y="1617878"/>
            <a:ext cx="8652222" cy="45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325386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42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28 de marzo – 03 de abril 2021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7" y="4587540"/>
            <a:ext cx="224037" cy="2240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2" y="4123736"/>
            <a:ext cx="224038" cy="2240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4939743"/>
            <a:ext cx="223200" cy="223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308491"/>
            <a:ext cx="225779" cy="223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251510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Henry Molina 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121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D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el  30 octubre al 05 de noviembre 2022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2" y="4749513"/>
            <a:ext cx="224037" cy="2240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1" y="4343491"/>
            <a:ext cx="224038" cy="2240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5117530"/>
            <a:ext cx="223200" cy="223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476409"/>
            <a:ext cx="225779" cy="2232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9F7F209-D364-4C15-8047-4680159969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02" y="6402930"/>
            <a:ext cx="1765299" cy="8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4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24461</TotalTime>
  <Words>682</Words>
  <Application>Microsoft Office PowerPoint</Application>
  <PresentationFormat>Personalizado</PresentationFormat>
  <Paragraphs>155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Clan-Black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Espinoza Rivera</dc:creator>
  <cp:lastModifiedBy>VICENTELO ALIAGA ANA LUCIA</cp:lastModifiedBy>
  <cp:revision>763</cp:revision>
  <dcterms:created xsi:type="dcterms:W3CDTF">2020-09-05T20:49:00Z</dcterms:created>
  <dcterms:modified xsi:type="dcterms:W3CDTF">2022-11-08T07:31:44Z</dcterms:modified>
</cp:coreProperties>
</file>